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72" r:id="rId1"/>
    <p:sldMasterId id="2147483684" r:id="rId2"/>
    <p:sldMasterId id="2147483690" r:id="rId3"/>
    <p:sldMasterId id="2147483696" r:id="rId4"/>
    <p:sldMasterId id="2147483702" r:id="rId5"/>
    <p:sldMasterId id="2147484712" r:id="rId6"/>
  </p:sldMasterIdLst>
  <p:notesMasterIdLst>
    <p:notesMasterId r:id="rId35"/>
  </p:notesMasterIdLst>
  <p:sldIdLst>
    <p:sldId id="277" r:id="rId7"/>
    <p:sldId id="429" r:id="rId8"/>
    <p:sldId id="399" r:id="rId9"/>
    <p:sldId id="349" r:id="rId10"/>
    <p:sldId id="428" r:id="rId11"/>
    <p:sldId id="403" r:id="rId12"/>
    <p:sldId id="404" r:id="rId13"/>
    <p:sldId id="405" r:id="rId14"/>
    <p:sldId id="420" r:id="rId15"/>
    <p:sldId id="430" r:id="rId16"/>
    <p:sldId id="406" r:id="rId17"/>
    <p:sldId id="409" r:id="rId18"/>
    <p:sldId id="411" r:id="rId19"/>
    <p:sldId id="407" r:id="rId20"/>
    <p:sldId id="408" r:id="rId21"/>
    <p:sldId id="410" r:id="rId22"/>
    <p:sldId id="413" r:id="rId23"/>
    <p:sldId id="418" r:id="rId24"/>
    <p:sldId id="421" r:id="rId25"/>
    <p:sldId id="415" r:id="rId26"/>
    <p:sldId id="422" r:id="rId27"/>
    <p:sldId id="424" r:id="rId28"/>
    <p:sldId id="427" r:id="rId29"/>
    <p:sldId id="425" r:id="rId30"/>
    <p:sldId id="417" r:id="rId31"/>
    <p:sldId id="431" r:id="rId32"/>
    <p:sldId id="423" r:id="rId33"/>
    <p:sldId id="392" r:id="rId34"/>
  </p:sldIdLst>
  <p:sldSz cx="9144000" cy="6858000" type="screen4x3"/>
  <p:notesSz cx="6858000" cy="9144000"/>
  <p:custDataLst>
    <p:tags r:id="rId3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2" userDrawn="1">
          <p15:clr>
            <a:srgbClr val="A4A3A4"/>
          </p15:clr>
        </p15:guide>
        <p15:guide id="2" pos="5440" userDrawn="1">
          <p15:clr>
            <a:srgbClr val="A4A3A4"/>
          </p15:clr>
        </p15:guide>
        <p15:guide id="3" orient="horz" pos="1162" userDrawn="1">
          <p15:clr>
            <a:srgbClr val="A4A3A4"/>
          </p15:clr>
        </p15:guide>
        <p15:guide id="4" orient="horz" pos="2205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ch H." initials="j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FFFF"/>
    <a:srgbClr val="FCECE8"/>
    <a:srgbClr val="E8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2033" autoAdjust="0"/>
  </p:normalViewPr>
  <p:slideViewPr>
    <p:cSldViewPr showGuides="1">
      <p:cViewPr varScale="1">
        <p:scale>
          <a:sx n="90" d="100"/>
          <a:sy n="90" d="100"/>
        </p:scale>
        <p:origin x="2196" y="96"/>
      </p:cViewPr>
      <p:guideLst>
        <p:guide pos="312"/>
        <p:guide pos="5440"/>
        <p:guide orient="horz" pos="1162"/>
        <p:guide orient="horz" pos="2205"/>
        <p:guide orient="horz" pos="3929"/>
        <p:guide orient="horz"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0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gs" Target="tags/tag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C5F9F6C-745C-4B81-9FFC-3E56C27852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543D06-E918-4DE4-BD38-446BEAC6A3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404EC82-0A02-44D9-AACC-28FF0D13EC99}" type="datetimeFigureOut">
              <a:rPr lang="zh-CN" altLang="en-US"/>
              <a:pPr>
                <a:defRPr/>
              </a:pPr>
              <a:t>2024/3/13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D6FFFE2B-8D78-4619-B635-7657907B1E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A4C51AF0-AC9E-4D7B-AEB5-2CDDDA1EF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8E94D2-346D-421B-990E-2EF90698BC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7153AE-4E6D-475C-8F1E-1D138B92C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7765928-0602-41BE-8DAB-B846F77C1C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765928-0602-41BE-8DAB-B846F77C1C6E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106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765928-0602-41BE-8DAB-B846F77C1C6E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0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20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016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b="0" i="0" dirty="0">
              <a:effectLst/>
              <a:latin typeface="-apple-system"/>
            </a:endParaRPr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232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b="0" i="0" dirty="0">
              <a:effectLst/>
              <a:latin typeface="-apple-system"/>
            </a:endParaRPr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551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89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512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b="0" i="0" dirty="0">
              <a:effectLst/>
              <a:latin typeface="-apple-system"/>
            </a:endParaRPr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587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23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50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765928-0602-41BE-8DAB-B846F77C1C6E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958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978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385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829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49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644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061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765928-0602-41BE-8DAB-B846F77C1C6E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175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ABF8DA9D-2153-4962-8F5B-F826C25E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21D4DBE7-84A3-4011-BE5C-67A196645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961727ED-B234-4BCF-945F-1E6676C0F3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92080D-B55F-494A-85D6-77F679D66F1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08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95C679F6-5CA8-4F93-BBE5-A9D0AC6184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761418AE-CF8C-4FC2-900E-686442FA94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ECECF1"/>
              </a:solidFill>
              <a:effectLst/>
              <a:latin typeface="Söhne"/>
            </a:endParaRPr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6800876F-0876-4CFE-AFEC-01ECD9B54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23B6100-AC65-493E-9E02-09E1BBE72A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765928-0602-41BE-8DAB-B846F77C1C6E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491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313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291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547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392797F4-466E-4F08-BC10-8BB36D24C3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267C560-BF94-4E83-B725-732EB6F8B8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B0934FD5-E156-42A7-999B-A9337DB0A3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9764210-65E0-43C8-A913-1F982805951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16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111E4-DEFA-4FB8-91D5-62E7A41F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F18ED-CFE8-4456-B0B9-63441809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7A02A-86C6-4A3D-8A7D-AFB7FDD3A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9B411-BA3E-4EF8-90AC-A99E3074BD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227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1ACAE-5E02-4915-AA0C-572736FE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E59E3-366D-4623-9DE5-C2672117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BFAFF-13E5-4A57-BB5F-92B7D75C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F5A17-07C9-4273-9EE7-64865A3541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71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8876-9ACD-4F3D-AA6F-5DC00814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1A878-C574-4427-850E-8125FAB2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96317-89B4-4441-AAA1-C71DAE1F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EE8B0-16A4-44FC-B83D-651161A379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0871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82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846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502047-223E-40A3-A0DB-8BCAE92319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F7DCE-21C1-4CE5-BDF3-D8F75CA344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9D7C2E-F308-4014-8A6F-7A39599694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65EDC85-B588-4B42-82C0-13552D5564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343647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3C7323-273E-496B-A564-AFB101C667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A56A01-0A35-4FAF-A371-1C9480B7E0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8330598-C86F-4ECE-B08A-711BA5C66F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D498D8A-8257-4F40-9771-E4039F663B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2047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0584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84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6D30A-A90E-4C47-9F27-3339AF3D8B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3C1A08-7556-4B67-8D37-DBCCDF7B97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6625C-655D-46B9-948A-24B3EE21BE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35D6D1B-6E4C-4858-86AD-722FE01514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49840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8398A1C-B2BC-4AF0-816F-6005744A46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03F4AE7-05C8-4DF0-AE69-543E3D55D7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DD42989-0D49-4C88-827E-FA1CC2CF97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E1C3880-E47B-4B63-861B-52D35C3CFB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54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C1ADC-29ED-4D62-83BC-E241CBA4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E3F74-A731-43A4-9A14-5DA617CF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32471-2CA2-4133-A171-E1F56575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0211D8-238C-453C-9526-5C2894D60B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8683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248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698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2ED190-4919-4286-B26B-09E5BDDACC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52288-1EB8-47E3-A1B5-7CBA5ED48C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29FAA-7406-4D51-86F2-2C7A91F1DF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128633E-C25D-4CEF-ACC9-289875D8A2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984578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A239438-296B-43AB-9B37-158ED49CFA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DA3A39D-656B-49C6-80C9-4B12BE7D21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EF8442F-5F56-4891-8EAC-D416B5A1A4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97BB7C7-9D7C-43B6-92C8-DE895EFA5A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1196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213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2586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9B05DF-E509-4AA1-B35C-6FF9F29167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913FDC-9BE9-426C-BBB0-30B9E20000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3690B-92C2-4E89-BC30-9BA27FE5C4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C798269-EA99-4FC6-B2CB-F57B6D28DD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123090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74BE7B6-8348-4EB3-829C-01822D3544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531E9CA-BB94-44DC-9118-1A612B05C0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5E34079-A956-4EFC-ABB6-77598D9F42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spcBef>
                <a:spcPct val="0"/>
              </a:spcBef>
              <a:defRPr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AC9BB97-5435-446C-BB1F-BBFC6F93A1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10243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C60CF-42BA-3A98-4BB4-049ED351F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B4114-90DE-A378-49EE-CD187B76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CB6F4-0AC9-A5F6-ED87-4E456C62F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EFAB38-F124-4AF6-83FD-5B5CD7B6B6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1997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703CB-47E1-526D-8F81-419BD17FA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189EE-857F-F996-9AD9-15C50432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E9200-629A-C657-936C-A9BD5208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AA7B6-14F9-42DF-A429-0B6DD1C739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19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3430-1F84-4E12-B42B-F26BB762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FE6E7-5312-4442-A11C-35F4F0E6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609D-7B26-4E47-8849-A1A07A2A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990B2-6C23-4E21-8416-A56DD12371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02468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04B4A-4E01-8B26-586A-7B102F89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12B90-2592-0BC0-135E-7981B659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BE9AC-694C-1290-BB1F-36CD51EE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D2E93-8BF9-4584-8EED-3FEAF4C3AEA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900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36129C0-091B-7B3E-6B23-1D0517D4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5BB238-C1A0-643B-0B99-238D3AB7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4AB5937-7CE8-8463-1904-577F705E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241EC-6BFB-49A5-BE1B-520F0DD171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966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7D05CF6-1003-EBC4-FEE6-FCA4280A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4558AA-284E-6F4F-9FF2-EA60E1F08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A8A661-C1FD-5482-57CB-0579CCC1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DC910-ACDA-4CDE-B6E4-5537827D78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9058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2DF23C6-C2AD-D679-E922-0BCB69B70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B86864-2E66-CACE-5271-A6C98E25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50886B-B159-0401-39AE-46E55677E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4C7FC-C6E2-4767-B0BF-F6C6E5F300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1842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134F393-7C37-7D3A-CC0A-6B0E3C80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9E7AC04-66B8-1625-75A8-85E32E2C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C8781E7-A949-EAB0-6761-AE8DDCF0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C8C6CB-FBE9-4F6F-B261-D327A727E7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7888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5A782A-12B6-ADAE-8B26-96BBFD29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8497AF4-B242-6A14-1FC4-54387F6FE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DD3D66-4A73-2EA8-885C-3C4161B7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16016-F716-4A87-BCC6-20D07F5D555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10902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2E3B5E-161C-C9F4-7FE7-6B2B6299A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77F1D95-092C-EC88-2936-D5A346B7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2EC24E-143E-B522-BBD4-C87F0EE9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3F56B-C057-4A87-9D62-7EDD2EBA598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4344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90ECF-2812-3A6E-C360-8194E9BE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A5198-DDEB-F51F-E229-7508E7DF4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6D58E-CF39-FAF7-0023-BC8CECA9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72972-23B1-42AC-9E21-3A4D9EEF9E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6321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9DD62-7199-8B61-2E6A-DD124A27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D3177-5A9F-119C-D25F-EA3ED3D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14536-0306-EC2B-0D82-6F3BF57F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EA101-DF8C-472E-B118-913BE17724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472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6233429-5783-426D-A7FD-AE21E1EF4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5782CCC-DE89-400F-A776-8C5BDF52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767DC2-F869-47D1-BDB3-F721443B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2ABBC-89E3-4B20-9690-3F8481742A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323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0712E39-6D70-4794-9CEB-92DAC85A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0B6E43-69A1-424E-B2AE-429CBD82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CCCF605-1211-41E9-A69C-874E26DF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50900-3823-430F-9CC1-C4D9CE7635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639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36BAD62-45E5-4E98-B188-A62E13E8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66C1420-BA67-4B8B-8CB4-48C6CCAD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32E3B9-A48A-4141-8BF2-1F685720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77A5C-5472-421C-A77A-93F96E7102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306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9088990-FA41-4383-A9A8-72AB70AC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9184057-7CC6-4703-8EC5-EFEC7CBA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7C6DB1-5276-4314-B07A-CC8D000D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7E1D7-4068-4F77-8134-E5CFE77F47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39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CEEE1A0-749E-46EB-BF8C-29B62EF5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E38359-F5CD-4F77-8E48-12994F60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0A2489E-A523-41A3-AF8B-3DF64875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297C4-5030-4990-8BE9-66C63D2BE6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7238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BCC81D2-C062-4DD0-8C1C-713BF47B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D9779E-6E6F-47D0-B5AA-505DB2BE8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0AF704E-BF55-4822-A20D-F0BA19B8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F70E3-2C44-4882-9EE2-077B9BDD5C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50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886829E-F638-443E-8645-15D0408D8B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4F86CDB-292F-40F2-912F-DB6469A570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C5896-5AAE-4F78-95F3-11EC6CD08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1A32A-0449-4B9D-A080-64129E959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101D-517D-4D96-9F2C-62011E51D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0D4F45F-98A4-4A50-82F8-34CE6319C4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5" r:id="rId1"/>
    <p:sldLayoutId id="2147484686" r:id="rId2"/>
    <p:sldLayoutId id="2147484687" r:id="rId3"/>
    <p:sldLayoutId id="2147484688" r:id="rId4"/>
    <p:sldLayoutId id="2147484689" r:id="rId5"/>
    <p:sldLayoutId id="2147484690" r:id="rId6"/>
    <p:sldLayoutId id="2147484691" r:id="rId7"/>
    <p:sldLayoutId id="2147484692" r:id="rId8"/>
    <p:sldLayoutId id="2147484693" r:id="rId9"/>
    <p:sldLayoutId id="2147484694" r:id="rId10"/>
    <p:sldLayoutId id="2147484695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>
            <a:extLst>
              <a:ext uri="{FF2B5EF4-FFF2-40B4-BE49-F238E27FC236}">
                <a16:creationId xmlns:a16="http://schemas.microsoft.com/office/drawing/2014/main" id="{7D36FCFE-A9D3-45FB-9DD8-C5CF492684A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>
            <a:extLst>
              <a:ext uri="{FF2B5EF4-FFF2-40B4-BE49-F238E27FC236}">
                <a16:creationId xmlns:a16="http://schemas.microsoft.com/office/drawing/2014/main" id="{B119F8CA-4A95-4E18-AD45-8C44E44BBC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53E113-6164-4019-A76C-F6007D9CA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414025-99C2-4DE7-9DEF-4DC784CAD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4BF006-77E1-4EC3-95EB-9182B97CA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83A10FFC-0AC6-40E4-81D0-528FDEEC62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2055" name="Picture 2" descr="E:\PPT汇报\矢量文件\未命名 -12.jpg">
            <a:extLst>
              <a:ext uri="{FF2B5EF4-FFF2-40B4-BE49-F238E27FC236}">
                <a16:creationId xmlns:a16="http://schemas.microsoft.com/office/drawing/2014/main" id="{59815273-E588-4137-A905-E818D206F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96" r:id="rId1"/>
    <p:sldLayoutId id="2147484697" r:id="rId2"/>
    <p:sldLayoutId id="2147484698" r:id="rId3"/>
    <p:sldLayoutId id="2147484699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137101EA-BF27-48BE-A4E7-A61ACC5B3BF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>
            <a:extLst>
              <a:ext uri="{FF2B5EF4-FFF2-40B4-BE49-F238E27FC236}">
                <a16:creationId xmlns:a16="http://schemas.microsoft.com/office/drawing/2014/main" id="{8613150C-53FD-4866-865A-B2AB125670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F3BBD-63CF-4C6C-9359-C410A1A21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0AD098-B524-4E3A-9522-220DBD0AF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8EB3-FF24-4017-B9A2-E479F1C45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FA9DBD88-A366-4B2D-B7C8-E6D43ACD12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3079" name="Picture 2" descr="E:\PPT汇报\矢量文件\未命名 -12.jpg">
            <a:extLst>
              <a:ext uri="{FF2B5EF4-FFF2-40B4-BE49-F238E27FC236}">
                <a16:creationId xmlns:a16="http://schemas.microsoft.com/office/drawing/2014/main" id="{7E03984D-2354-475F-AB0B-D973B4E8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0" r:id="rId1"/>
    <p:sldLayoutId id="2147484701" r:id="rId2"/>
    <p:sldLayoutId id="2147484702" r:id="rId3"/>
    <p:sldLayoutId id="2147484703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BDAD96FC-8606-4FE1-95FD-EC6FEB8AB1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C1A9B9C1-B38A-4FC8-A8C4-6278D40BAE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23DF7-A8D2-4D36-AAD6-A8784BC32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EB9411-7063-4565-8F03-DD7239549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6155C-E716-4D7A-BE61-3D0407B7E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4CBAB619-C2C4-4CD8-9C4C-81C4FFAC94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4103" name="Picture 2" descr="E:\PPT汇报\矢量文件\未命名 -12.jpg">
            <a:extLst>
              <a:ext uri="{FF2B5EF4-FFF2-40B4-BE49-F238E27FC236}">
                <a16:creationId xmlns:a16="http://schemas.microsoft.com/office/drawing/2014/main" id="{181D8CC9-3AD1-42E7-8FD9-CBE02B17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4" r:id="rId1"/>
    <p:sldLayoutId id="2147484705" r:id="rId2"/>
    <p:sldLayoutId id="2147484706" r:id="rId3"/>
    <p:sldLayoutId id="2147484707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>
            <a:extLst>
              <a:ext uri="{FF2B5EF4-FFF2-40B4-BE49-F238E27FC236}">
                <a16:creationId xmlns:a16="http://schemas.microsoft.com/office/drawing/2014/main" id="{832CA420-C6D3-478A-955B-20D18B103B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文本占位符 2">
            <a:extLst>
              <a:ext uri="{FF2B5EF4-FFF2-40B4-BE49-F238E27FC236}">
                <a16:creationId xmlns:a16="http://schemas.microsoft.com/office/drawing/2014/main" id="{36EB1C39-899B-4CD1-851F-B294F6C83B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CB4597-49D5-4255-8FFB-A08E91A12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9E1B67-8E95-4E7F-A63F-DAEDA1550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1200" b="1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华文新魏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5E15FB-5B29-49E9-BF4E-8BADDFAEA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1200" b="1">
                <a:solidFill>
                  <a:srgbClr val="898989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</a:lstStyle>
          <a:p>
            <a:pPr>
              <a:defRPr/>
            </a:pPr>
            <a:fld id="{9151FE6A-3C8B-48F7-B371-8637574B11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5127" name="Picture 2" descr="E:\PPT汇报\矢量文件\未命名 -12.jpg">
            <a:extLst>
              <a:ext uri="{FF2B5EF4-FFF2-40B4-BE49-F238E27FC236}">
                <a16:creationId xmlns:a16="http://schemas.microsoft.com/office/drawing/2014/main" id="{12D6BFA2-0647-46C3-9A88-E4E171A34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08" r:id="rId1"/>
    <p:sldLayoutId id="2147484709" r:id="rId2"/>
    <p:sldLayoutId id="2147484710" r:id="rId3"/>
    <p:sldLayoutId id="2147484711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DBAB8F3-0F30-135A-033B-DDBDD37A666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37B559D-67BE-990E-ADB8-451C7A632A7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A9F41-5658-CFF7-7869-F924F1208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028E7-1563-3892-FDDE-1BBD50C5C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0F284-D2E4-6C9B-A115-6E0E5914C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4104ED-9B32-4745-AAC9-F094F71ABC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071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79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4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83.wmf"/><Relationship Id="rId4" Type="http://schemas.openxmlformats.org/officeDocument/2006/relationships/image" Target="../media/image80.png"/><Relationship Id="rId9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a1">
            <a:extLst>
              <a:ext uri="{FF2B5EF4-FFF2-40B4-BE49-F238E27FC236}">
                <a16:creationId xmlns:a16="http://schemas.microsoft.com/office/drawing/2014/main" id="{5C15FD24-92F9-4320-B2A3-8CFE40C5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标题 1">
            <a:extLst>
              <a:ext uri="{FF2B5EF4-FFF2-40B4-BE49-F238E27FC236}">
                <a16:creationId xmlns:a16="http://schemas.microsoft.com/office/drawing/2014/main" id="{6402155D-7EE5-4288-97BD-8083FC511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772818"/>
            <a:ext cx="8247136" cy="208895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000" b="1" dirty="0">
                <a:latin typeface="+mn-lt"/>
                <a:ea typeface="+mn-ea"/>
                <a:cs typeface="+mn-ea"/>
                <a:sym typeface="+mn-lt"/>
              </a:rPr>
              <a:t>Challenges of Physical Layer Security in a Satellite-Terrestrial Network</a:t>
            </a:r>
          </a:p>
        </p:txBody>
      </p:sp>
      <p:sp>
        <p:nvSpPr>
          <p:cNvPr id="23556" name="TextBox 8">
            <a:extLst>
              <a:ext uri="{FF2B5EF4-FFF2-40B4-BE49-F238E27FC236}">
                <a16:creationId xmlns:a16="http://schemas.microsoft.com/office/drawing/2014/main" id="{B4CCD248-A848-48BB-8F7A-D2F503277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441" y="5949282"/>
            <a:ext cx="2376561" cy="7080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Tx/>
              <a:buNone/>
              <a:defRPr/>
            </a:pPr>
            <a:r>
              <a:rPr lang="zh-CN" altLang="en-US" sz="2000" b="1" dirty="0">
                <a:latin typeface="+mn-lt"/>
                <a:ea typeface="+mn-ea"/>
                <a:cs typeface="+mn-ea"/>
                <a:sym typeface="+mn-lt"/>
              </a:rPr>
              <a:t>报告人：王兆薇</a:t>
            </a:r>
            <a:endParaRPr lang="en-US" altLang="zh-CN" sz="2000" b="1" dirty="0">
              <a:latin typeface="+mn-lt"/>
              <a:ea typeface="+mn-ea"/>
              <a:cs typeface="+mn-ea"/>
              <a:sym typeface="+mn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chemeClr val="accent2"/>
              </a:buClr>
              <a:buFontTx/>
              <a:buNone/>
              <a:defRPr/>
            </a:pPr>
            <a:r>
              <a:rPr lang="en-US" altLang="zh-CN" sz="2000" b="1" dirty="0">
                <a:latin typeface="+mn-lt"/>
                <a:ea typeface="+mn-ea"/>
                <a:cs typeface="+mn-ea"/>
                <a:sym typeface="+mn-lt"/>
              </a:rPr>
              <a:t>         2023. 12.18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359198-7601-9B2C-11AC-5E2AF9AD2B0F}"/>
              </a:ext>
            </a:extLst>
          </p:cNvPr>
          <p:cNvSpPr txBox="1"/>
          <p:nvPr/>
        </p:nvSpPr>
        <p:spPr>
          <a:xfrm>
            <a:off x="755576" y="5085184"/>
            <a:ext cx="7920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[1]S. Han, J. Li, W. Meng, M. </a:t>
            </a:r>
            <a:r>
              <a:rPr lang="en-US" altLang="zh-CN" sz="1400" dirty="0" err="1"/>
              <a:t>Guizani</a:t>
            </a:r>
            <a:r>
              <a:rPr lang="en-US" altLang="zh-CN" sz="1400" dirty="0"/>
              <a:t> and S. Sun, "Challenges of Physical Layer Security in a Satellite-Terrestrial Network," in IEEE Network, vol. 36, no. 3, pp. 98-104, May/June 2022, </a:t>
            </a:r>
            <a:r>
              <a:rPr lang="en-US" altLang="zh-CN" sz="1400" dirty="0" err="1"/>
              <a:t>doi</a:t>
            </a:r>
            <a:r>
              <a:rPr lang="en-US" altLang="zh-CN" sz="1400" dirty="0"/>
              <a:t>: 10.1109/MNET.103.2000636.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AF44E86-780B-64EC-4C8F-04D0FE448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15888"/>
            <a:ext cx="217011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6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4">
            <a:extLst>
              <a:ext uri="{FF2B5EF4-FFF2-40B4-BE49-F238E27FC236}">
                <a16:creationId xmlns:a16="http://schemas.microsoft.com/office/drawing/2014/main" id="{73C002D3-B0BE-765C-F71B-9A9214DB1436}"/>
              </a:ext>
            </a:extLst>
          </p:cNvPr>
          <p:cNvSpPr/>
          <p:nvPr/>
        </p:nvSpPr>
        <p:spPr>
          <a:xfrm>
            <a:off x="1722438" y="1419227"/>
            <a:ext cx="5801890" cy="625475"/>
          </a:xfrm>
          <a:custGeom>
            <a:avLst/>
            <a:gdLst>
              <a:gd name="connsiteX0" fmla="*/ 0 w 5580684"/>
              <a:gd name="connsiteY0" fmla="*/ 0 h 625205"/>
              <a:gd name="connsiteX1" fmla="*/ 5580684 w 5580684"/>
              <a:gd name="connsiteY1" fmla="*/ 0 h 625205"/>
              <a:gd name="connsiteX2" fmla="*/ 5580684 w 5580684"/>
              <a:gd name="connsiteY2" fmla="*/ 625205 h 625205"/>
              <a:gd name="connsiteX3" fmla="*/ 0 w 5580684"/>
              <a:gd name="connsiteY3" fmla="*/ 625205 h 625205"/>
              <a:gd name="connsiteX4" fmla="*/ 0 w 55806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0684" h="625205">
                <a:moveTo>
                  <a:pt x="0" y="0"/>
                </a:moveTo>
                <a:lnTo>
                  <a:pt x="5580684" y="0"/>
                </a:lnTo>
                <a:lnTo>
                  <a:pt x="55806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8D4270E-767A-2BEA-7F50-848E3BFA1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90" y="1341438"/>
            <a:ext cx="782637" cy="7810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504D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任意多边形: 形状 6">
            <a:extLst>
              <a:ext uri="{FF2B5EF4-FFF2-40B4-BE49-F238E27FC236}">
                <a16:creationId xmlns:a16="http://schemas.microsoft.com/office/drawing/2014/main" id="{F59410F2-040C-3D8C-D438-DA075B0C55C3}"/>
              </a:ext>
            </a:extLst>
          </p:cNvPr>
          <p:cNvSpPr/>
          <p:nvPr/>
        </p:nvSpPr>
        <p:spPr>
          <a:xfrm>
            <a:off x="2267744" y="2605345"/>
            <a:ext cx="5441950" cy="625475"/>
          </a:xfrm>
          <a:custGeom>
            <a:avLst/>
            <a:gdLst>
              <a:gd name="connsiteX0" fmla="*/ 0 w 5222240"/>
              <a:gd name="connsiteY0" fmla="*/ 0 h 625205"/>
              <a:gd name="connsiteX1" fmla="*/ 5222240 w 5222240"/>
              <a:gd name="connsiteY1" fmla="*/ 0 h 625205"/>
              <a:gd name="connsiteX2" fmla="*/ 5222240 w 5222240"/>
              <a:gd name="connsiteY2" fmla="*/ 625205 h 625205"/>
              <a:gd name="connsiteX3" fmla="*/ 0 w 5222240"/>
              <a:gd name="connsiteY3" fmla="*/ 625205 h 625205"/>
              <a:gd name="connsiteX4" fmla="*/ 0 w 52222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2240" h="625205">
                <a:moveTo>
                  <a:pt x="0" y="0"/>
                </a:moveTo>
                <a:lnTo>
                  <a:pt x="5222240" y="0"/>
                </a:lnTo>
                <a:lnTo>
                  <a:pt x="52222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</a:p>
        </p:txBody>
      </p:sp>
      <p:sp>
        <p:nvSpPr>
          <p:cNvPr id="17414" name="椭圆 15">
            <a:extLst>
              <a:ext uri="{FF2B5EF4-FFF2-40B4-BE49-F238E27FC236}">
                <a16:creationId xmlns:a16="http://schemas.microsoft.com/office/drawing/2014/main" id="{886F61FD-8166-DBAA-D724-D7E2A6E8F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219" y="2527555"/>
            <a:ext cx="781050" cy="78105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9BBB59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任意多边形: 形状 8">
            <a:extLst>
              <a:ext uri="{FF2B5EF4-FFF2-40B4-BE49-F238E27FC236}">
                <a16:creationId xmlns:a16="http://schemas.microsoft.com/office/drawing/2014/main" id="{24D9283A-E609-2B31-99B7-97EEF0FB03B6}"/>
              </a:ext>
            </a:extLst>
          </p:cNvPr>
          <p:cNvSpPr/>
          <p:nvPr/>
        </p:nvSpPr>
        <p:spPr>
          <a:xfrm>
            <a:off x="2279774" y="3889448"/>
            <a:ext cx="5429920" cy="623887"/>
          </a:xfrm>
          <a:custGeom>
            <a:avLst/>
            <a:gdLst>
              <a:gd name="connsiteX0" fmla="*/ 0 w 5222240"/>
              <a:gd name="connsiteY0" fmla="*/ 0 h 625205"/>
              <a:gd name="connsiteX1" fmla="*/ 5222240 w 5222240"/>
              <a:gd name="connsiteY1" fmla="*/ 0 h 625205"/>
              <a:gd name="connsiteX2" fmla="*/ 5222240 w 5222240"/>
              <a:gd name="connsiteY2" fmla="*/ 625205 h 625205"/>
              <a:gd name="connsiteX3" fmla="*/ 0 w 5222240"/>
              <a:gd name="connsiteY3" fmla="*/ 625205 h 625205"/>
              <a:gd name="connsiteX4" fmla="*/ 0 w 52222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2240" h="625205">
                <a:moveTo>
                  <a:pt x="0" y="0"/>
                </a:moveTo>
                <a:lnTo>
                  <a:pt x="5222240" y="0"/>
                </a:lnTo>
                <a:lnTo>
                  <a:pt x="52222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1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面临挑战</a:t>
            </a:r>
          </a:p>
        </p:txBody>
      </p:sp>
      <p:sp>
        <p:nvSpPr>
          <p:cNvPr id="17416" name="椭圆 17">
            <a:extLst>
              <a:ext uri="{FF2B5EF4-FFF2-40B4-BE49-F238E27FC236}">
                <a16:creationId xmlns:a16="http://schemas.microsoft.com/office/drawing/2014/main" id="{E50E1E7D-B850-AA61-161A-D7C3DB72A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664" y="3810073"/>
            <a:ext cx="782637" cy="782637"/>
          </a:xfrm>
          <a:prstGeom prst="ellipse">
            <a:avLst/>
          </a:prstGeom>
          <a:solidFill>
            <a:srgbClr val="FFFF00"/>
          </a:solidFill>
          <a:ln w="2540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任意多边形: 形状 10">
            <a:extLst>
              <a:ext uri="{FF2B5EF4-FFF2-40B4-BE49-F238E27FC236}">
                <a16:creationId xmlns:a16="http://schemas.microsoft.com/office/drawing/2014/main" id="{3A0042B5-F78A-D228-5850-9B53AEA0B772}"/>
              </a:ext>
            </a:extLst>
          </p:cNvPr>
          <p:cNvSpPr/>
          <p:nvPr/>
        </p:nvSpPr>
        <p:spPr>
          <a:xfrm>
            <a:off x="1871116" y="5102001"/>
            <a:ext cx="5653212" cy="623888"/>
          </a:xfrm>
          <a:custGeom>
            <a:avLst/>
            <a:gdLst>
              <a:gd name="connsiteX0" fmla="*/ 0 w 5580684"/>
              <a:gd name="connsiteY0" fmla="*/ 0 h 625205"/>
              <a:gd name="connsiteX1" fmla="*/ 5580684 w 5580684"/>
              <a:gd name="connsiteY1" fmla="*/ 0 h 625205"/>
              <a:gd name="connsiteX2" fmla="*/ 5580684 w 5580684"/>
              <a:gd name="connsiteY2" fmla="*/ 625205 h 625205"/>
              <a:gd name="connsiteX3" fmla="*/ 0 w 5580684"/>
              <a:gd name="connsiteY3" fmla="*/ 625205 h 625205"/>
              <a:gd name="connsiteX4" fmla="*/ 0 w 55806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0684" h="625205">
                <a:moveTo>
                  <a:pt x="0" y="0"/>
                </a:moveTo>
                <a:lnTo>
                  <a:pt x="5580684" y="0"/>
                </a:lnTo>
                <a:lnTo>
                  <a:pt x="55806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总结思考</a:t>
            </a:r>
          </a:p>
        </p:txBody>
      </p:sp>
      <p:sp>
        <p:nvSpPr>
          <p:cNvPr id="17418" name="椭圆 19">
            <a:extLst>
              <a:ext uri="{FF2B5EF4-FFF2-40B4-BE49-F238E27FC236}">
                <a16:creationId xmlns:a16="http://schemas.microsoft.com/office/drawing/2014/main" id="{EB3561D2-6D44-1307-8348-A6C6BFF42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829" y="5022626"/>
            <a:ext cx="781050" cy="78263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BACC6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4B3FA7C9-06C8-B768-1C3C-852F70367903}"/>
              </a:ext>
            </a:extLst>
          </p:cNvPr>
          <p:cNvSpPr/>
          <p:nvPr/>
        </p:nvSpPr>
        <p:spPr>
          <a:xfrm>
            <a:off x="-3070225" y="996950"/>
            <a:ext cx="5472113" cy="5472113"/>
          </a:xfrm>
          <a:prstGeom prst="blockArc">
            <a:avLst>
              <a:gd name="adj1" fmla="val 18118247"/>
              <a:gd name="adj2" fmla="val 3429800"/>
              <a:gd name="adj3" fmla="val 0"/>
            </a:avLst>
          </a:prstGeom>
          <a:noFill/>
          <a:ln w="25400" cap="flat" cmpd="sng" algn="ctr">
            <a:solidFill>
              <a:srgbClr val="C0504D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422" name="灯片编号占位符 1">
            <a:extLst>
              <a:ext uri="{FF2B5EF4-FFF2-40B4-BE49-F238E27FC236}">
                <a16:creationId xmlns:a16="http://schemas.microsoft.com/office/drawing/2014/main" id="{A27CDAF2-C873-050A-D006-068751F5FB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fld id="{00FE1E99-F946-4A89-B268-4FBE605F6A68}" type="slidenum">
              <a:rPr lang="en-US" altLang="zh-CN"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t>10</a:t>
            </a:fld>
            <a:endParaRPr lang="en-US" altLang="zh-CN" sz="1200" dirty="0">
              <a:solidFill>
                <a:srgbClr val="89898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294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74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7" grpId="0" animBg="1"/>
      <p:bldP spid="174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1944216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相关信道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86C979-702F-34DA-5915-08EE327D88F2}"/>
              </a:ext>
            </a:extLst>
          </p:cNvPr>
          <p:cNvSpPr txBox="1"/>
          <p:nvPr/>
        </p:nvSpPr>
        <p:spPr>
          <a:xfrm>
            <a:off x="323528" y="1700808"/>
            <a:ext cx="4968552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卫星通信中，窄波束的主瓣范围也相当大。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用户与窃听者的信道差异减小。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相关系数：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4B14EE-EDBE-5CDE-9DEF-D97DECF6B3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95"/>
          <a:stretch/>
        </p:blipFill>
        <p:spPr>
          <a:xfrm>
            <a:off x="5148064" y="2031231"/>
            <a:ext cx="3498370" cy="3165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C6B670-AF46-40F6-FCB2-7CC896E0F6EE}"/>
                  </a:ext>
                </a:extLst>
              </p:cNvPr>
              <p:cNvSpPr txBox="1"/>
              <p:nvPr/>
            </p:nvSpPr>
            <p:spPr>
              <a:xfrm>
                <a:off x="5097049" y="5241394"/>
                <a:ext cx="3600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OneWeb:1200km</a:t>
                </a:r>
                <a:r>
                  <a:rPr lang="zh-CN" altLang="en-US" sz="1000" dirty="0"/>
                  <a:t>运行</a:t>
                </a:r>
                <a14:m>
                  <m:oMath xmlns:m="http://schemas.openxmlformats.org/officeDocument/2006/math">
                    <m:r>
                      <a:rPr lang="zh-CN" altLang="en-US" sz="1000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1000" i="1" dirty="0" smtClean="0">
                        <a:latin typeface="Cambria Math" panose="02040503050406030204" pitchFamily="18" charset="0"/>
                      </a:rPr>
                      <m:t>卫星</m:t>
                    </m:r>
                    <m:r>
                      <a:rPr lang="zh-CN" altLang="en-US" sz="1000" i="1" dirty="0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000" i="1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  <m:r>
                      <a:rPr lang="zh-CN" altLang="en-US" sz="10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000" dirty="0"/>
                  <a:t>波束宽度也会在地面形成</a:t>
                </a:r>
                <a:r>
                  <a:rPr lang="en-US" altLang="zh-CN" sz="1000" dirty="0"/>
                  <a:t>40km</a:t>
                </a:r>
                <a:r>
                  <a:rPr lang="zh-CN" altLang="en-US" sz="1000" dirty="0"/>
                  <a:t>直径的覆盖范围。</a:t>
                </a:r>
                <a:endParaRPr lang="en-US" altLang="zh-CN" sz="1000" dirty="0"/>
              </a:p>
              <a:p>
                <a:r>
                  <a:rPr lang="zh-CN" altLang="en-US" sz="1000" dirty="0"/>
                  <a:t>铱星系统：可向地面投射</a:t>
                </a:r>
                <a:r>
                  <a:rPr lang="en-US" altLang="zh-CN" sz="1000" dirty="0"/>
                  <a:t>48</a:t>
                </a:r>
                <a:r>
                  <a:rPr lang="zh-CN" altLang="en-US" sz="1000" dirty="0"/>
                  <a:t>个点波束，以形成</a:t>
                </a:r>
                <a:r>
                  <a:rPr lang="en-US" altLang="zh-CN" sz="1000" dirty="0"/>
                  <a:t>48</a:t>
                </a:r>
                <a:r>
                  <a:rPr lang="zh-CN" altLang="en-US" sz="1000" dirty="0"/>
                  <a:t>个相同小区的网络，每个小区的直径为 </a:t>
                </a:r>
                <a:r>
                  <a:rPr lang="en-US" altLang="zh-CN" sz="1000" dirty="0"/>
                  <a:t>689km</a:t>
                </a:r>
                <a:endParaRPr lang="zh-CN" altLang="en-US" sz="1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3C6B670-AF46-40F6-FCB2-7CC896E0F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049" y="5241394"/>
                <a:ext cx="3600400" cy="707886"/>
              </a:xfrm>
              <a:prstGeom prst="rect">
                <a:avLst/>
              </a:prstGeom>
              <a:blipFill>
                <a:blip r:embed="rId4"/>
                <a:stretch>
                  <a:fillRect b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D1F655A-71D0-45A3-8028-86F21FDE41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31" b="14423"/>
          <a:stretch/>
        </p:blipFill>
        <p:spPr>
          <a:xfrm>
            <a:off x="1772943" y="2448706"/>
            <a:ext cx="2615969" cy="3896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F0A2CB-11BC-06C6-93E6-43E2A158C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13" y="2996952"/>
            <a:ext cx="3563277" cy="285691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347362-6404-6A4C-B8EC-CE36589343F3}"/>
              </a:ext>
            </a:extLst>
          </p:cNvPr>
          <p:cNvSpPr txBox="1"/>
          <p:nvPr/>
        </p:nvSpPr>
        <p:spPr>
          <a:xfrm>
            <a:off x="572820" y="6063679"/>
            <a:ext cx="812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[5] S. Xu, S. Han, W. Meng, Z. Li, C. Li and C. Zhang, "Improving Secrecy for Correlated Main and Wiretap Channels Using Cooperative Jamming," in IEEE Access, vol. 7, pp. 23788-23797, 2019, </a:t>
            </a:r>
            <a:r>
              <a:rPr lang="en-US" altLang="zh-CN" sz="1200" dirty="0" err="1"/>
              <a:t>doi</a:t>
            </a:r>
            <a:r>
              <a:rPr lang="en-US" altLang="zh-CN" sz="1200" dirty="0"/>
              <a:t>: 10.1109/ACCESS.2019.2899776.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962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4464496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方案一：近地同频同时</a:t>
            </a:r>
            <a:r>
              <a:rPr lang="zh-CN" altLang="en-US" b="1" dirty="0">
                <a:solidFill>
                  <a:schemeClr val="tx1"/>
                </a:solidFill>
              </a:rPr>
              <a:t>协同干扰中继</a:t>
            </a:r>
            <a:r>
              <a:rPr lang="zh-CN" altLang="en-US" b="1" dirty="0"/>
              <a:t>网络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E42AC5-99D3-6F8F-933B-1CE6E139F9CD}"/>
              </a:ext>
            </a:extLst>
          </p:cNvPr>
          <p:cNvSpPr txBox="1"/>
          <p:nvPr/>
        </p:nvSpPr>
        <p:spPr>
          <a:xfrm>
            <a:off x="539552" y="6067811"/>
            <a:ext cx="79757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+mn-ea"/>
                <a:ea typeface="+mn-ea"/>
              </a:rPr>
              <a:t>[6] J. Li, S. Han, X. Tai, C. Gao and Q. Zhang, "Physical Layer Security Enhancement for Satellite Communication Among Similar Channels: Relay Selection and Power Allocation," in IEEE Systems Journal, vol. 14, no. 1, pp. 433-444, March 2020, </a:t>
            </a:r>
            <a:r>
              <a:rPr lang="en-US" altLang="zh-CN" sz="1050" dirty="0" err="1">
                <a:latin typeface="+mn-ea"/>
                <a:ea typeface="+mn-ea"/>
              </a:rPr>
              <a:t>doi</a:t>
            </a:r>
            <a:r>
              <a:rPr lang="en-US" altLang="zh-CN" sz="1050" dirty="0">
                <a:latin typeface="+mn-ea"/>
                <a:ea typeface="+mn-ea"/>
              </a:rPr>
              <a:t>: 10.1109/JSYST.2019.2921306.</a:t>
            </a:r>
            <a:endParaRPr lang="zh-CN" altLang="en-US" sz="1050" dirty="0"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3402B9-9B45-8EC7-490D-C43A456D7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499" y="2132856"/>
            <a:ext cx="4056168" cy="30243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039466E-88D1-D734-B225-3DD89E198731}"/>
              </a:ext>
            </a:extLst>
          </p:cNvPr>
          <p:cNvSpPr txBox="1"/>
          <p:nvPr/>
        </p:nvSpPr>
        <p:spPr>
          <a:xfrm>
            <a:off x="395536" y="5183614"/>
            <a:ext cx="2546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HAPS/UAV</a:t>
            </a:r>
            <a:r>
              <a:rPr lang="zh-CN" altLang="en-US" sz="1050" dirty="0"/>
              <a:t> 波束覆盖范围</a:t>
            </a:r>
            <a:r>
              <a:rPr lang="en-US" altLang="zh-CN" sz="1050" dirty="0"/>
              <a:t>5km</a:t>
            </a:r>
            <a:endParaRPr lang="zh-CN" altLang="en-US" sz="105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72DECAD-EB96-5D4A-509A-1423CE4E6033}"/>
              </a:ext>
            </a:extLst>
          </p:cNvPr>
          <p:cNvSpPr txBox="1"/>
          <p:nvPr/>
        </p:nvSpPr>
        <p:spPr>
          <a:xfrm>
            <a:off x="4485666" y="1836771"/>
            <a:ext cx="4550829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同频同时协作中继干扰，对窃听者发送干扰信号（与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Relay-Bob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的信道正交）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物理层安全增强技术（中继选择和功率分配）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8361B1-95FD-35C3-722D-36AD392B0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426471"/>
            <a:ext cx="3278405" cy="73913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D8B02A-77C6-FC14-1D70-1C108B216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4365104"/>
            <a:ext cx="2387236" cy="116701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0E47F61-A203-DCC3-68C0-379DB9E8B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993" y="5569276"/>
            <a:ext cx="3312368" cy="48297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31442E5-994D-B13F-326E-D469C9F347BB}"/>
              </a:ext>
            </a:extLst>
          </p:cNvPr>
          <p:cNvSpPr txBox="1"/>
          <p:nvPr/>
        </p:nvSpPr>
        <p:spPr>
          <a:xfrm>
            <a:off x="4627729" y="3639527"/>
            <a:ext cx="124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接收信号：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D337F9-1CCB-5AE2-A7E5-4704644A5E9F}"/>
              </a:ext>
            </a:extLst>
          </p:cNvPr>
          <p:cNvSpPr txBox="1"/>
          <p:nvPr/>
        </p:nvSpPr>
        <p:spPr>
          <a:xfrm>
            <a:off x="5292080" y="4725144"/>
            <a:ext cx="124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59C995-8767-131C-BB73-08A679DBF52A}"/>
              </a:ext>
            </a:extLst>
          </p:cNvPr>
          <p:cNvSpPr txBox="1"/>
          <p:nvPr/>
        </p:nvSpPr>
        <p:spPr>
          <a:xfrm>
            <a:off x="4424913" y="5629799"/>
            <a:ext cx="124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安全容量：</a:t>
            </a:r>
          </a:p>
        </p:txBody>
      </p:sp>
    </p:spTree>
    <p:extLst>
      <p:ext uri="{BB962C8B-B14F-4D97-AF65-F5344CB8AC3E}">
        <p14:creationId xmlns:p14="http://schemas.microsoft.com/office/powerpoint/2010/main" val="7242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4464496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方案一：近地同频同时协同干扰中继网络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9EAD74-0D02-4A72-6CD3-930F79CC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133" y="2046251"/>
            <a:ext cx="2734159" cy="5163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57F614-636C-5E94-AD6B-ED0FCD139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444" y="2636750"/>
            <a:ext cx="1913602" cy="4322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F271E42-5235-9E12-0E76-95B7911C8F56}"/>
              </a:ext>
            </a:extLst>
          </p:cNvPr>
          <p:cNvSpPr/>
          <p:nvPr/>
        </p:nvSpPr>
        <p:spPr>
          <a:xfrm>
            <a:off x="427218" y="2192562"/>
            <a:ext cx="1336470" cy="4443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中继选择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8D1FA-9EA9-3F83-B81E-B1BA09D48009}"/>
              </a:ext>
            </a:extLst>
          </p:cNvPr>
          <p:cNvSpPr txBox="1"/>
          <p:nvPr/>
        </p:nvSpPr>
        <p:spPr>
          <a:xfrm>
            <a:off x="1907706" y="2135153"/>
            <a:ext cx="124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瞬时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C36ACB-E15E-AFD3-56CE-B91D9F31D062}"/>
              </a:ext>
            </a:extLst>
          </p:cNvPr>
          <p:cNvSpPr txBox="1"/>
          <p:nvPr/>
        </p:nvSpPr>
        <p:spPr>
          <a:xfrm>
            <a:off x="1907705" y="2651511"/>
            <a:ext cx="124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2B2A60-96F9-3146-3E87-973A29E156FF}"/>
              </a:ext>
            </a:extLst>
          </p:cNvPr>
          <p:cNvSpPr/>
          <p:nvPr/>
        </p:nvSpPr>
        <p:spPr>
          <a:xfrm>
            <a:off x="427218" y="3704730"/>
            <a:ext cx="1336470" cy="4443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功率分配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EBE7B84-74A8-1B50-F81C-6127EC555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026" y="3546568"/>
            <a:ext cx="2866264" cy="102366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38A3C4A-2AEA-E3CC-5D06-2C22E382B0FF}"/>
              </a:ext>
            </a:extLst>
          </p:cNvPr>
          <p:cNvSpPr txBox="1"/>
          <p:nvPr/>
        </p:nvSpPr>
        <p:spPr>
          <a:xfrm>
            <a:off x="1907705" y="3661510"/>
            <a:ext cx="124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瞬时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2EB7835-1DA3-ECCE-E465-A3667FE5F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603" y="4709590"/>
            <a:ext cx="3394747" cy="102366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438C229-BADE-6D0A-346F-629DC5A285B9}"/>
              </a:ext>
            </a:extLst>
          </p:cNvPr>
          <p:cNvSpPr txBox="1"/>
          <p:nvPr/>
        </p:nvSpPr>
        <p:spPr>
          <a:xfrm>
            <a:off x="1907704" y="5046582"/>
            <a:ext cx="124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49E7BD-D394-AFCF-B5E3-CC2046FD38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7" t="5829" r="3065" b="1322"/>
          <a:stretch/>
        </p:blipFill>
        <p:spPr>
          <a:xfrm>
            <a:off x="5868144" y="2018989"/>
            <a:ext cx="3024336" cy="23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5112566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方案二：</a:t>
            </a:r>
            <a:r>
              <a:rPr lang="en-US" altLang="zh-CN" b="1" dirty="0"/>
              <a:t>AN</a:t>
            </a:r>
            <a:r>
              <a:rPr lang="zh-CN" altLang="en-US" b="1" dirty="0"/>
              <a:t>辅助波束成形的</a:t>
            </a:r>
            <a:r>
              <a:rPr lang="zh-CN" altLang="en-US" b="1" dirty="0">
                <a:solidFill>
                  <a:schemeClr val="tx1"/>
                </a:solidFill>
              </a:rPr>
              <a:t>双波束双频</a:t>
            </a:r>
            <a:r>
              <a:rPr lang="zh-CN" altLang="en-US" b="1" dirty="0">
                <a:solidFill>
                  <a:schemeClr val="bg1"/>
                </a:solidFill>
              </a:rPr>
              <a:t>传</a:t>
            </a:r>
            <a:r>
              <a:rPr lang="zh-CN" altLang="en-US" b="1" dirty="0"/>
              <a:t>输方案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B94A75-114F-7BC4-C6CF-E18D41A0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2" y="2485583"/>
            <a:ext cx="4777938" cy="27254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E42AC5-99D3-6F8F-933B-1CE6E139F9CD}"/>
              </a:ext>
            </a:extLst>
          </p:cNvPr>
          <p:cNvSpPr txBox="1"/>
          <p:nvPr/>
        </p:nvSpPr>
        <p:spPr>
          <a:xfrm>
            <a:off x="539552" y="6067811"/>
            <a:ext cx="79757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+mn-ea"/>
                <a:ea typeface="+mn-ea"/>
              </a:rPr>
              <a:t>[7]P. Wang, Z. Ni, C. Jiang, L. </a:t>
            </a:r>
            <a:r>
              <a:rPr lang="en-US" altLang="zh-CN" sz="1050" dirty="0" err="1">
                <a:latin typeface="+mn-ea"/>
                <a:ea typeface="+mn-ea"/>
              </a:rPr>
              <a:t>Kuang</a:t>
            </a:r>
            <a:r>
              <a:rPr lang="en-US" altLang="zh-CN" sz="1050" dirty="0">
                <a:latin typeface="+mn-ea"/>
                <a:ea typeface="+mn-ea"/>
              </a:rPr>
              <a:t> and W. Feng, "Dual-Beam Dual-Frequency Secure Transmission for Downlink Satellite Communication Systems," 2019 IEEE </a:t>
            </a:r>
            <a:r>
              <a:rPr lang="en-US" altLang="zh-CN" sz="1050" dirty="0" err="1">
                <a:latin typeface="+mn-ea"/>
                <a:ea typeface="+mn-ea"/>
              </a:rPr>
              <a:t>Globecom</a:t>
            </a:r>
            <a:r>
              <a:rPr lang="en-US" altLang="zh-CN" sz="1050" dirty="0">
                <a:latin typeface="+mn-ea"/>
                <a:ea typeface="+mn-ea"/>
              </a:rPr>
              <a:t> Workshops (GC </a:t>
            </a:r>
            <a:r>
              <a:rPr lang="en-US" altLang="zh-CN" sz="1050" dirty="0" err="1">
                <a:latin typeface="+mn-ea"/>
                <a:ea typeface="+mn-ea"/>
              </a:rPr>
              <a:t>Wkshps</a:t>
            </a:r>
            <a:r>
              <a:rPr lang="en-US" altLang="zh-CN" sz="1050" dirty="0">
                <a:latin typeface="+mn-ea"/>
                <a:ea typeface="+mn-ea"/>
              </a:rPr>
              <a:t>), Waikoloa, HI, USA, 2019, pp. 1-6, </a:t>
            </a:r>
            <a:r>
              <a:rPr lang="en-US" altLang="zh-CN" sz="1050" dirty="0" err="1">
                <a:latin typeface="+mn-ea"/>
                <a:ea typeface="+mn-ea"/>
              </a:rPr>
              <a:t>doi</a:t>
            </a:r>
            <a:r>
              <a:rPr lang="en-US" altLang="zh-CN" sz="1050" dirty="0">
                <a:latin typeface="+mn-ea"/>
                <a:ea typeface="+mn-ea"/>
              </a:rPr>
              <a:t>: 10.1109/GCWkshps45667.2019.9024580.</a:t>
            </a:r>
            <a:endParaRPr lang="zh-CN" altLang="en-US" sz="1050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08F24A-D802-214E-0DE2-8D226EE7B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1878188"/>
            <a:ext cx="2334314" cy="3399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CEE78F-24DC-23CC-04AD-9BCC98D1074B}"/>
              </a:ext>
            </a:extLst>
          </p:cNvPr>
          <p:cNvSpPr txBox="1"/>
          <p:nvPr/>
        </p:nvSpPr>
        <p:spPr>
          <a:xfrm>
            <a:off x="5508103" y="1878188"/>
            <a:ext cx="124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发送信号：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149F17-1017-A281-B22A-C99529C1D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166" y="2616365"/>
            <a:ext cx="3431667" cy="3085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9EDBF9-4572-37BE-1856-00CB512ADD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487"/>
          <a:stretch/>
        </p:blipFill>
        <p:spPr>
          <a:xfrm>
            <a:off x="5681713" y="2976405"/>
            <a:ext cx="3269530" cy="30857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939A2F-0ABA-A8EF-EBAB-100EE67BF5EF}"/>
              </a:ext>
            </a:extLst>
          </p:cNvPr>
          <p:cNvSpPr txBox="1"/>
          <p:nvPr/>
        </p:nvSpPr>
        <p:spPr>
          <a:xfrm>
            <a:off x="5508102" y="2226350"/>
            <a:ext cx="124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接收信号：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E99FFAC-C0C1-BAA5-B2F4-096C4D940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5515" y="3636369"/>
            <a:ext cx="2907172" cy="92456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1BC2005-70DA-6B72-EB37-C4F5DA19889C}"/>
              </a:ext>
            </a:extLst>
          </p:cNvPr>
          <p:cNvSpPr txBox="1"/>
          <p:nvPr/>
        </p:nvSpPr>
        <p:spPr>
          <a:xfrm>
            <a:off x="5565515" y="3347347"/>
            <a:ext cx="124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SINR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DE9AA34-6409-2038-E687-A51128E3E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1713" y="4537749"/>
            <a:ext cx="2706711" cy="9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0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5112568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方案二：</a:t>
            </a:r>
            <a:r>
              <a:rPr lang="en-US" altLang="zh-CN" b="1" dirty="0"/>
              <a:t>AN</a:t>
            </a:r>
            <a:r>
              <a:rPr lang="zh-CN" altLang="en-US" b="1" dirty="0"/>
              <a:t>辅助波束成形的</a:t>
            </a:r>
            <a:r>
              <a:rPr lang="zh-CN" altLang="en-US" b="1" dirty="0">
                <a:solidFill>
                  <a:schemeClr val="tx1"/>
                </a:solidFill>
              </a:rPr>
              <a:t>双波束双频</a:t>
            </a:r>
            <a:r>
              <a:rPr lang="zh-CN" altLang="en-US" b="1" dirty="0">
                <a:solidFill>
                  <a:schemeClr val="bg1"/>
                </a:solidFill>
              </a:rPr>
              <a:t>传</a:t>
            </a:r>
            <a:r>
              <a:rPr lang="zh-CN" altLang="en-US" b="1" dirty="0"/>
              <a:t>输方案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DF7BB5-42DB-5A43-A77E-1F3039CA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081432"/>
            <a:ext cx="3842458" cy="2954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205C02-A8AB-B66B-EB53-971B4D61D8F6}"/>
                  </a:ext>
                </a:extLst>
              </p:cNvPr>
              <p:cNvSpPr txBox="1"/>
              <p:nvPr/>
            </p:nvSpPr>
            <p:spPr>
              <a:xfrm>
                <a:off x="5868144" y="5035485"/>
                <a:ext cx="172819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/>
                  <a:t>用户的物理方位角为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1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100" i="1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205C02-A8AB-B66B-EB53-971B4D61D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5035485"/>
                <a:ext cx="1728192" cy="261610"/>
              </a:xfrm>
              <a:prstGeom prst="rect">
                <a:avLst/>
              </a:prstGeom>
              <a:blipFill>
                <a:blip r:embed="rId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D358EFA1-9491-BC3D-61F7-7C3527CA6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84" y="2863860"/>
            <a:ext cx="4042208" cy="11412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CB045C3-AD35-D100-20E1-E5E321DF4F5A}"/>
              </a:ext>
            </a:extLst>
          </p:cNvPr>
          <p:cNvSpPr txBox="1"/>
          <p:nvPr/>
        </p:nvSpPr>
        <p:spPr>
          <a:xfrm>
            <a:off x="483500" y="2514382"/>
            <a:ext cx="124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问题建模：</a:t>
            </a:r>
          </a:p>
        </p:txBody>
      </p:sp>
    </p:spTree>
    <p:extLst>
      <p:ext uri="{BB962C8B-B14F-4D97-AF65-F5344CB8AC3E}">
        <p14:creationId xmlns:p14="http://schemas.microsoft.com/office/powerpoint/2010/main" val="88050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1656184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同信道干扰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E42AC5-99D3-6F8F-933B-1CE6E139F9CD}"/>
              </a:ext>
            </a:extLst>
          </p:cNvPr>
          <p:cNvSpPr txBox="1"/>
          <p:nvPr/>
        </p:nvSpPr>
        <p:spPr>
          <a:xfrm>
            <a:off x="539552" y="6067811"/>
            <a:ext cx="79757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+mn-ea"/>
                <a:ea typeface="+mn-ea"/>
              </a:rPr>
              <a:t>[8] W. Lu, K. An, X. Yan and T. Liang, "Power-Efficient Secure Beamforming in Cognitive Satellite-Terrestrial Networks," 2019 27th European Signal Processing Conference (EUSIPCO), A Coruna, Spain, 2019, pp. 1-5, </a:t>
            </a:r>
            <a:r>
              <a:rPr lang="en-US" altLang="zh-CN" sz="1050" dirty="0" err="1">
                <a:latin typeface="+mn-ea"/>
                <a:ea typeface="+mn-ea"/>
              </a:rPr>
              <a:t>doi</a:t>
            </a:r>
            <a:r>
              <a:rPr lang="en-US" altLang="zh-CN" sz="1050" dirty="0">
                <a:latin typeface="+mn-ea"/>
                <a:ea typeface="+mn-ea"/>
              </a:rPr>
              <a:t>: 10.23919/EUSIPCO.2019.8903182.</a:t>
            </a:r>
            <a:endParaRPr lang="zh-CN" altLang="en-US" sz="1050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50BBE0-CDB4-3DF0-5C5E-BE04EDE35A96}"/>
              </a:ext>
            </a:extLst>
          </p:cNvPr>
          <p:cNvSpPr txBox="1"/>
          <p:nvPr/>
        </p:nvSpPr>
        <p:spPr>
          <a:xfrm>
            <a:off x="2771800" y="1060022"/>
            <a:ext cx="770485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b="1" i="0" dirty="0">
                <a:effectLst/>
                <a:latin typeface="+mn-ea"/>
                <a:ea typeface="+mn-ea"/>
              </a:rPr>
              <a:t>频谱冲突</a:t>
            </a:r>
            <a:r>
              <a:rPr lang="zh-CN" altLang="en-US" b="0" i="0" dirty="0">
                <a:effectLst/>
                <a:latin typeface="+mn-ea"/>
                <a:ea typeface="+mn-ea"/>
              </a:rPr>
              <a:t>将导致卫星</a:t>
            </a:r>
            <a:r>
              <a:rPr lang="en-US" altLang="zh-CN" b="0" i="0" dirty="0">
                <a:effectLst/>
                <a:latin typeface="+mn-ea"/>
                <a:ea typeface="+mn-ea"/>
              </a:rPr>
              <a:t>-</a:t>
            </a:r>
            <a:r>
              <a:rPr lang="zh-CN" altLang="en-US" b="0" i="0" dirty="0">
                <a:effectLst/>
                <a:latin typeface="+mn-ea"/>
                <a:ea typeface="+mn-ea"/>
              </a:rPr>
              <a:t>地面网络的</a:t>
            </a:r>
            <a:r>
              <a:rPr lang="zh-CN" altLang="en-US" b="1" i="0" dirty="0">
                <a:effectLst/>
                <a:latin typeface="+mn-ea"/>
                <a:ea typeface="+mn-ea"/>
              </a:rPr>
              <a:t>同频干扰</a:t>
            </a:r>
            <a:endParaRPr lang="en-US" altLang="zh-CN" b="1" i="0" dirty="0"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effectLst/>
                <a:latin typeface="+mn-ea"/>
                <a:ea typeface="+mn-ea"/>
              </a:rPr>
              <a:t>海量同频用户接入也会造成干扰</a:t>
            </a:r>
            <a:endParaRPr lang="en-US" altLang="zh-CN" b="0" i="0" dirty="0"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同信道干扰可以转为绿色干扰，降低窃听性能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16B6F10-5F67-BB4E-34F8-FA01CF57B8A5}"/>
              </a:ext>
            </a:extLst>
          </p:cNvPr>
          <p:cNvSpPr/>
          <p:nvPr/>
        </p:nvSpPr>
        <p:spPr>
          <a:xfrm>
            <a:off x="395536" y="2276872"/>
            <a:ext cx="2520280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方案一：地面波束赋形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C1E4E7-F677-C7DA-0E75-9AFD9306B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4" t="6748" r="6257" b="3008"/>
          <a:stretch/>
        </p:blipFill>
        <p:spPr>
          <a:xfrm>
            <a:off x="422590" y="3140968"/>
            <a:ext cx="2765108" cy="23042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E5ED36-0029-F2C2-86C5-DEE176631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2564904"/>
            <a:ext cx="3168352" cy="33746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AF82D36-5C0C-02AA-1119-A94265ACAA53}"/>
              </a:ext>
            </a:extLst>
          </p:cNvPr>
          <p:cNvSpPr/>
          <p:nvPr/>
        </p:nvSpPr>
        <p:spPr>
          <a:xfrm>
            <a:off x="4788024" y="2852936"/>
            <a:ext cx="1800200" cy="1296144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1AC5DB-642E-468A-A1CB-E7FAA548AA46}"/>
              </a:ext>
            </a:extLst>
          </p:cNvPr>
          <p:cNvSpPr/>
          <p:nvPr/>
        </p:nvSpPr>
        <p:spPr>
          <a:xfrm>
            <a:off x="4752020" y="5399935"/>
            <a:ext cx="1800200" cy="577082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559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2592288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方案一：地面波束赋形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3B664D-7E5B-52B4-7DD4-32D9A3D1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5" y="1653860"/>
            <a:ext cx="1949550" cy="8699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C1F3DB6-93E2-817A-05D8-0F60853ADCA6}"/>
              </a:ext>
            </a:extLst>
          </p:cNvPr>
          <p:cNvSpPr txBox="1"/>
          <p:nvPr/>
        </p:nvSpPr>
        <p:spPr>
          <a:xfrm>
            <a:off x="481422" y="2456323"/>
            <a:ext cx="3505969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n-ea"/>
                <a:ea typeface="+mn-ea"/>
              </a:rPr>
              <a:t>最小化基站的发射功率</a:t>
            </a:r>
            <a:endParaRPr lang="en-US" altLang="zh-CN" sz="1400" dirty="0"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+mn-ea"/>
                <a:ea typeface="+mn-ea"/>
              </a:rPr>
              <a:t>PU</a:t>
            </a:r>
            <a:r>
              <a:rPr lang="zh-CN" altLang="en-US" sz="1400" dirty="0">
                <a:latin typeface="+mn-ea"/>
                <a:ea typeface="+mn-ea"/>
              </a:rPr>
              <a:t>的保密率约束和</a:t>
            </a:r>
            <a:r>
              <a:rPr lang="en-US" altLang="zh-CN" sz="1400" dirty="0">
                <a:latin typeface="+mn-ea"/>
                <a:ea typeface="+mn-ea"/>
              </a:rPr>
              <a:t>SU</a:t>
            </a:r>
            <a:r>
              <a:rPr lang="zh-CN" altLang="en-US" sz="1400" dirty="0">
                <a:latin typeface="+mn-ea"/>
                <a:ea typeface="+mn-ea"/>
              </a:rPr>
              <a:t>的通信速率约束</a:t>
            </a:r>
            <a:endParaRPr lang="en-US" altLang="zh-CN" sz="1400" dirty="0">
              <a:latin typeface="+mn-ea"/>
              <a:ea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1F9C9F7-A756-7C35-70A0-C3C43B16E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023" y="848929"/>
            <a:ext cx="3235025" cy="26018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9CC183-3B92-F202-8CB5-FD9CC0398372}"/>
              </a:ext>
            </a:extLst>
          </p:cNvPr>
          <p:cNvSpPr txBox="1"/>
          <p:nvPr/>
        </p:nvSpPr>
        <p:spPr>
          <a:xfrm>
            <a:off x="7602315" y="1564249"/>
            <a:ext cx="1639095" cy="1171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+mn-ea"/>
                <a:ea typeface="+mn-ea"/>
              </a:rPr>
              <a:t>随着卫星用户对保密要求的提高，基站的发射功率增大。阈值越大，对</a:t>
            </a:r>
            <a:r>
              <a:rPr lang="en-US" altLang="zh-CN" sz="1100" dirty="0">
                <a:latin typeface="+mn-ea"/>
                <a:ea typeface="+mn-ea"/>
              </a:rPr>
              <a:t>PU</a:t>
            </a:r>
            <a:r>
              <a:rPr lang="zh-CN" altLang="en-US" sz="1100" dirty="0">
                <a:latin typeface="+mn-ea"/>
                <a:ea typeface="+mn-ea"/>
              </a:rPr>
              <a:t>方向的信号越强，功率越大</a:t>
            </a:r>
            <a:endParaRPr lang="en-US" altLang="zh-CN" sz="1100" dirty="0">
              <a:latin typeface="+mn-ea"/>
              <a:ea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EABFD7-5051-840D-B4EE-B881FEA39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4738814"/>
            <a:ext cx="2746753" cy="142649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1191DA5-6F22-76A2-2C14-A1699EFC0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83" y="3140968"/>
            <a:ext cx="2671278" cy="1187235"/>
          </a:xfrm>
          <a:prstGeom prst="rect">
            <a:avLst/>
          </a:prstGeom>
        </p:spPr>
      </p:pic>
      <p:sp>
        <p:nvSpPr>
          <p:cNvPr id="21" name="箭头: 下 20">
            <a:extLst>
              <a:ext uri="{FF2B5EF4-FFF2-40B4-BE49-F238E27FC236}">
                <a16:creationId xmlns:a16="http://schemas.microsoft.com/office/drawing/2014/main" id="{18BFE439-B4F1-F699-DFCD-70E2DCF178B8}"/>
              </a:ext>
            </a:extLst>
          </p:cNvPr>
          <p:cNvSpPr/>
          <p:nvPr/>
        </p:nvSpPr>
        <p:spPr>
          <a:xfrm>
            <a:off x="1661199" y="4473685"/>
            <a:ext cx="251730" cy="179451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1220B2A-1DC7-858C-8E64-53BC3F61B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2612" y="4441631"/>
            <a:ext cx="801630" cy="21150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AF3AE48-6A0C-DA5B-7657-6CA59FA8C6F3}"/>
              </a:ext>
            </a:extLst>
          </p:cNvPr>
          <p:cNvSpPr txBox="1"/>
          <p:nvPr/>
        </p:nvSpPr>
        <p:spPr>
          <a:xfrm>
            <a:off x="3144326" y="4366265"/>
            <a:ext cx="1376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0" i="0" dirty="0">
                <a:effectLst/>
                <a:latin typeface="+mn-ea"/>
                <a:ea typeface="+mn-ea"/>
              </a:rPr>
              <a:t>地面网络对</a:t>
            </a:r>
            <a:r>
              <a:rPr lang="en-US" altLang="zh-CN" sz="1100" b="0" i="0" dirty="0">
                <a:effectLst/>
                <a:latin typeface="+mn-ea"/>
                <a:ea typeface="+mn-ea"/>
              </a:rPr>
              <a:t>PU</a:t>
            </a:r>
            <a:r>
              <a:rPr lang="zh-CN" altLang="en-US" sz="1100" b="0" i="0" dirty="0">
                <a:effectLst/>
                <a:latin typeface="+mn-ea"/>
                <a:ea typeface="+mn-ea"/>
              </a:rPr>
              <a:t>的干扰低于固定阈值</a:t>
            </a:r>
            <a:endParaRPr lang="zh-CN" altLang="en-US" sz="1100" dirty="0">
              <a:latin typeface="+mn-ea"/>
              <a:ea typeface="+mn-ea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F09422D-3831-CF82-49EE-83DA20794B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993" y="3601207"/>
            <a:ext cx="3235026" cy="256409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2B81FEC-66E2-641A-2135-70E3E55ABC90}"/>
              </a:ext>
            </a:extLst>
          </p:cNvPr>
          <p:cNvSpPr txBox="1"/>
          <p:nvPr/>
        </p:nvSpPr>
        <p:spPr>
          <a:xfrm>
            <a:off x="7712467" y="3741535"/>
            <a:ext cx="1306240" cy="1831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b="0" i="0" dirty="0">
                <a:effectLst/>
                <a:latin typeface="+mn-ea"/>
                <a:ea typeface="+mn-ea"/>
              </a:rPr>
              <a:t>没有地面网络时的保密率变化缓慢，地面网络的存在使得</a:t>
            </a:r>
            <a:r>
              <a:rPr lang="en-US" altLang="zh-CN" sz="1100" b="0" i="0" dirty="0">
                <a:effectLst/>
                <a:latin typeface="+mn-ea"/>
                <a:ea typeface="+mn-ea"/>
              </a:rPr>
              <a:t>PU</a:t>
            </a:r>
            <a:r>
              <a:rPr lang="zh-CN" altLang="en-US" sz="1100" b="0" i="0" dirty="0">
                <a:effectLst/>
                <a:latin typeface="+mn-ea"/>
                <a:ea typeface="+mn-ea"/>
              </a:rPr>
              <a:t>的保密率快速增加。有地面网络的保密率始终高于没有地面网络的保密率。</a:t>
            </a:r>
            <a:endParaRPr lang="zh-CN" altLang="en-US" sz="1100" dirty="0">
              <a:latin typeface="+mn-ea"/>
              <a:ea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4E62A3D-0953-F4D4-7773-489DD6C20233}"/>
              </a:ext>
            </a:extLst>
          </p:cNvPr>
          <p:cNvSpPr/>
          <p:nvPr/>
        </p:nvSpPr>
        <p:spPr>
          <a:xfrm>
            <a:off x="1187624" y="3861048"/>
            <a:ext cx="473575" cy="174975"/>
          </a:xfrm>
          <a:prstGeom prst="rect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1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2376264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方案二：多卫星调度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E42AC5-99D3-6F8F-933B-1CE6E139F9CD}"/>
              </a:ext>
            </a:extLst>
          </p:cNvPr>
          <p:cNvSpPr txBox="1"/>
          <p:nvPr/>
        </p:nvSpPr>
        <p:spPr>
          <a:xfrm>
            <a:off x="539552" y="6067811"/>
            <a:ext cx="79757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+mn-ea"/>
                <a:ea typeface="+mn-ea"/>
              </a:rPr>
              <a:t>[9] X. Ding, G. Zhang, D. Qu and T. Song, "Security-Reliability Tradeoff Analysis of Spectrum-Sharing Aided Satellite-Terrestrial Networks," 2019 IEEE </a:t>
            </a:r>
            <a:r>
              <a:rPr lang="en-US" altLang="zh-CN" sz="1050" dirty="0" err="1">
                <a:latin typeface="+mn-ea"/>
                <a:ea typeface="+mn-ea"/>
              </a:rPr>
              <a:t>Globecom</a:t>
            </a:r>
            <a:r>
              <a:rPr lang="en-US" altLang="zh-CN" sz="1050" dirty="0">
                <a:latin typeface="+mn-ea"/>
                <a:ea typeface="+mn-ea"/>
              </a:rPr>
              <a:t> Workshops (GC </a:t>
            </a:r>
            <a:r>
              <a:rPr lang="en-US" altLang="zh-CN" sz="1050" dirty="0" err="1">
                <a:latin typeface="+mn-ea"/>
                <a:ea typeface="+mn-ea"/>
              </a:rPr>
              <a:t>Wkshps</a:t>
            </a:r>
            <a:r>
              <a:rPr lang="en-US" altLang="zh-CN" sz="1050" dirty="0">
                <a:latin typeface="+mn-ea"/>
                <a:ea typeface="+mn-ea"/>
              </a:rPr>
              <a:t>), Waikoloa, HI, USA, 2019, pp. 1-6, </a:t>
            </a:r>
            <a:r>
              <a:rPr lang="en-US" altLang="zh-CN" sz="1050" dirty="0" err="1">
                <a:latin typeface="+mn-ea"/>
                <a:ea typeface="+mn-ea"/>
              </a:rPr>
              <a:t>doi</a:t>
            </a:r>
            <a:r>
              <a:rPr lang="en-US" altLang="zh-CN" sz="1050" dirty="0">
                <a:latin typeface="+mn-ea"/>
                <a:ea typeface="+mn-ea"/>
              </a:rPr>
              <a:t>: 10.1109/GCWkshps45667.2019.9024465.</a:t>
            </a:r>
            <a:endParaRPr lang="zh-CN" altLang="en-US" sz="1050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94F95A-B9F2-CED9-1879-A5CA8933D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3" y="2428549"/>
            <a:ext cx="4120567" cy="30641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6FAC178-B3DE-E4B6-DF40-F17660524323}"/>
              </a:ext>
            </a:extLst>
          </p:cNvPr>
          <p:cNvSpPr txBox="1"/>
          <p:nvPr/>
        </p:nvSpPr>
        <p:spPr>
          <a:xfrm>
            <a:off x="3419872" y="1556792"/>
            <a:ext cx="5472608" cy="23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0" i="0" dirty="0">
                <a:effectLst/>
                <a:latin typeface="+mn-ea"/>
                <a:ea typeface="+mn-ea"/>
              </a:rPr>
              <a:t>循环卫星调度（</a:t>
            </a:r>
            <a:r>
              <a:rPr lang="en-US" altLang="zh-CN" sz="1600" b="0" i="0" dirty="0">
                <a:effectLst/>
                <a:latin typeface="+mn-ea"/>
                <a:ea typeface="+mn-ea"/>
              </a:rPr>
              <a:t>RSS</a:t>
            </a:r>
            <a:r>
              <a:rPr lang="zh-CN" altLang="en-US" sz="1600" b="0" i="0" dirty="0">
                <a:effectLst/>
                <a:latin typeface="+mn-ea"/>
                <a:ea typeface="+mn-ea"/>
              </a:rPr>
              <a:t>）：卫星在数据传输之前</a:t>
            </a:r>
            <a:r>
              <a:rPr lang="zh-CN" altLang="en-US" sz="1600" b="1" i="0" dirty="0">
                <a:effectLst/>
                <a:latin typeface="+mn-ea"/>
                <a:ea typeface="+mn-ea"/>
              </a:rPr>
              <a:t>检测</a:t>
            </a:r>
            <a:r>
              <a:rPr lang="zh-CN" altLang="en-US" sz="1600" b="0" i="0" dirty="0">
                <a:effectLst/>
                <a:latin typeface="+mn-ea"/>
                <a:ea typeface="+mn-ea"/>
              </a:rPr>
              <a:t>许可频谱的状态。如果许可频谱空闲，</a:t>
            </a:r>
            <a:r>
              <a:rPr lang="zh-CN" altLang="en-US" sz="1600" dirty="0">
                <a:latin typeface="+mn-ea"/>
                <a:ea typeface="+mn-ea"/>
              </a:rPr>
              <a:t>按照轮流的方式为不同的任务或用户分配卫星资源，以确保公平性和均匀利用资源。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</a:rPr>
              <a:t>多卫星调度（</a:t>
            </a:r>
            <a:r>
              <a:rPr lang="en-US" altLang="zh-CN" sz="1600" dirty="0">
                <a:latin typeface="+mn-ea"/>
                <a:ea typeface="+mn-ea"/>
              </a:rPr>
              <a:t>MSS</a:t>
            </a:r>
            <a:r>
              <a:rPr lang="zh-CN" altLang="en-US" sz="1600" dirty="0">
                <a:latin typeface="+mn-ea"/>
                <a:ea typeface="+mn-ea"/>
              </a:rPr>
              <a:t>）：检测到许可频谱后，多颗卫星同时传输信号。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</a:rPr>
              <a:t>在</a:t>
            </a:r>
            <a:r>
              <a:rPr lang="en-US" altLang="zh-CN" sz="1600" dirty="0">
                <a:latin typeface="+mn-ea"/>
                <a:ea typeface="+mn-ea"/>
              </a:rPr>
              <a:t>RSS/MSS</a:t>
            </a:r>
            <a:r>
              <a:rPr lang="zh-CN" altLang="en-US" sz="1600" dirty="0">
                <a:latin typeface="+mn-ea"/>
                <a:ea typeface="+mn-ea"/>
              </a:rPr>
              <a:t>下，</a:t>
            </a:r>
            <a:r>
              <a:rPr lang="zh-CN" altLang="en-US" sz="1600" b="1" dirty="0">
                <a:latin typeface="+mn-ea"/>
                <a:ea typeface="+mn-ea"/>
              </a:rPr>
              <a:t>安全性和可靠性之间权衡（</a:t>
            </a:r>
            <a:r>
              <a:rPr lang="en-US" altLang="zh-CN" sz="1600" b="1" dirty="0">
                <a:latin typeface="+mn-ea"/>
                <a:ea typeface="+mn-ea"/>
              </a:rPr>
              <a:t>SRT</a:t>
            </a:r>
            <a:r>
              <a:rPr lang="zh-CN" altLang="en-US" sz="1600" b="1" dirty="0">
                <a:latin typeface="+mn-ea"/>
                <a:ea typeface="+mn-ea"/>
              </a:rPr>
              <a:t>）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D50A15-014D-6D3A-316D-62B4FBA47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568" y="4293096"/>
            <a:ext cx="1858466" cy="8585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8C5836-5871-D15E-B4E1-AFBCD71E1D5A}"/>
              </a:ext>
            </a:extLst>
          </p:cNvPr>
          <p:cNvSpPr txBox="1"/>
          <p:nvPr/>
        </p:nvSpPr>
        <p:spPr>
          <a:xfrm>
            <a:off x="4229205" y="4293096"/>
            <a:ext cx="2532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  <a:ea typeface="+mn-ea"/>
              </a:rPr>
              <a:t>可靠性（中断概率</a:t>
            </a:r>
            <a:r>
              <a:rPr lang="en-US" altLang="zh-CN" sz="1600" dirty="0">
                <a:latin typeface="+mn-ea"/>
                <a:ea typeface="+mn-ea"/>
              </a:rPr>
              <a:t>OP</a:t>
            </a:r>
            <a:r>
              <a:rPr lang="zh-CN" altLang="en-US" sz="1600" dirty="0">
                <a:latin typeface="+mn-ea"/>
                <a:ea typeface="+mn-ea"/>
              </a:rPr>
              <a:t>）：</a:t>
            </a:r>
            <a:endParaRPr lang="en-US" altLang="zh-CN" sz="1600" dirty="0">
              <a:latin typeface="+mn-ea"/>
              <a:ea typeface="+mn-ea"/>
            </a:endParaRPr>
          </a:p>
          <a:p>
            <a:endParaRPr lang="en-US" altLang="zh-CN" sz="1600" dirty="0">
              <a:latin typeface="+mn-ea"/>
              <a:ea typeface="+mn-ea"/>
            </a:endParaRPr>
          </a:p>
          <a:p>
            <a:r>
              <a:rPr lang="zh-CN" altLang="en-US" sz="1600" dirty="0">
                <a:latin typeface="+mn-ea"/>
                <a:ea typeface="+mn-ea"/>
              </a:rPr>
              <a:t>安全性（拦截概率 </a:t>
            </a:r>
            <a:r>
              <a:rPr lang="en-US" altLang="zh-CN" sz="1600" dirty="0">
                <a:latin typeface="+mn-ea"/>
                <a:ea typeface="+mn-ea"/>
              </a:rPr>
              <a:t>IP </a:t>
            </a:r>
            <a:r>
              <a:rPr lang="zh-CN" altLang="en-US" sz="1600" dirty="0">
                <a:latin typeface="+mn-ea"/>
                <a:ea typeface="+mn-ea"/>
              </a:rPr>
              <a:t>）：</a:t>
            </a:r>
          </a:p>
        </p:txBody>
      </p:sp>
    </p:spTree>
    <p:extLst>
      <p:ext uri="{BB962C8B-B14F-4D97-AF65-F5344CB8AC3E}">
        <p14:creationId xmlns:p14="http://schemas.microsoft.com/office/powerpoint/2010/main" val="77815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2376264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方案二：多卫星调度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096246-D6D9-C425-6D0D-B223EA27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9" y="3869736"/>
            <a:ext cx="3636235" cy="29687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80796D8-17FA-4D2A-75A2-558EBEBF7B2E}"/>
              </a:ext>
            </a:extLst>
          </p:cNvPr>
          <p:cNvSpPr txBox="1"/>
          <p:nvPr/>
        </p:nvSpPr>
        <p:spPr>
          <a:xfrm>
            <a:off x="4355976" y="4460457"/>
            <a:ext cx="4536504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安全性可靠性权衡（</a:t>
            </a:r>
            <a:r>
              <a:rPr lang="en-US" altLang="zh-CN" dirty="0">
                <a:latin typeface="+mn-ea"/>
                <a:ea typeface="+mn-ea"/>
              </a:rPr>
              <a:t>SRT</a:t>
            </a:r>
            <a:r>
              <a:rPr lang="zh-CN" altLang="en-US" dirty="0">
                <a:latin typeface="+mn-ea"/>
                <a:ea typeface="+mn-ea"/>
              </a:rPr>
              <a:t>）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  <a:ea typeface="+mn-ea"/>
              </a:rPr>
              <a:t>SRT</a:t>
            </a:r>
            <a:r>
              <a:rPr lang="zh-CN" altLang="en-US" dirty="0">
                <a:latin typeface="+mn-ea"/>
                <a:ea typeface="+mn-ea"/>
              </a:rPr>
              <a:t>：</a:t>
            </a:r>
            <a:r>
              <a:rPr lang="en-US" altLang="zh-CN" dirty="0">
                <a:latin typeface="+mn-ea"/>
                <a:ea typeface="+mn-ea"/>
              </a:rPr>
              <a:t>MSS&gt;RSS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  <a:ea typeface="+mn-ea"/>
              </a:rPr>
              <a:t>RSS</a:t>
            </a:r>
            <a:r>
              <a:rPr lang="zh-CN" altLang="en-US" dirty="0">
                <a:latin typeface="+mn-ea"/>
                <a:ea typeface="+mn-ea"/>
              </a:rPr>
              <a:t>：</a:t>
            </a:r>
            <a:r>
              <a:rPr lang="en-US" altLang="zh-CN" dirty="0">
                <a:latin typeface="+mn-ea"/>
                <a:ea typeface="+mn-ea"/>
              </a:rPr>
              <a:t>SRT</a:t>
            </a:r>
            <a:r>
              <a:rPr lang="zh-CN" altLang="en-US" dirty="0">
                <a:latin typeface="+mn-ea"/>
                <a:ea typeface="+mn-ea"/>
              </a:rPr>
              <a:t>卫星数量无关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  <a:ea typeface="+mn-ea"/>
              </a:rPr>
              <a:t>MSS</a:t>
            </a:r>
            <a:r>
              <a:rPr lang="zh-CN" altLang="en-US" dirty="0">
                <a:latin typeface="+mn-ea"/>
                <a:ea typeface="+mn-ea"/>
              </a:rPr>
              <a:t>：</a:t>
            </a:r>
            <a:r>
              <a:rPr lang="en-US" altLang="zh-CN" dirty="0">
                <a:latin typeface="+mn-ea"/>
                <a:ea typeface="+mn-ea"/>
              </a:rPr>
              <a:t>N</a:t>
            </a:r>
            <a:r>
              <a:rPr lang="zh-CN" altLang="en-US" dirty="0">
                <a:latin typeface="+mn-ea"/>
                <a:ea typeface="+mn-ea"/>
              </a:rPr>
              <a:t>增大，</a:t>
            </a:r>
            <a:r>
              <a:rPr lang="en-US" altLang="zh-CN" dirty="0">
                <a:latin typeface="+mn-ea"/>
                <a:ea typeface="+mn-ea"/>
              </a:rPr>
              <a:t>SRT</a:t>
            </a:r>
            <a:r>
              <a:rPr lang="zh-CN" altLang="en-US" dirty="0">
                <a:latin typeface="+mn-ea"/>
                <a:ea typeface="+mn-ea"/>
              </a:rPr>
              <a:t>性能升级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  <a:ea typeface="+mn-ea"/>
              </a:rPr>
              <a:t>MSS</a:t>
            </a:r>
            <a:r>
              <a:rPr lang="zh-CN" altLang="en-US" dirty="0">
                <a:latin typeface="+mn-ea"/>
                <a:ea typeface="+mn-ea"/>
              </a:rPr>
              <a:t>：</a:t>
            </a:r>
            <a:r>
              <a:rPr lang="en-US" altLang="zh-CN" dirty="0">
                <a:latin typeface="+mn-ea"/>
                <a:ea typeface="+mn-ea"/>
              </a:rPr>
              <a:t>IP/OP</a:t>
            </a:r>
            <a:r>
              <a:rPr lang="zh-CN" altLang="en-US" dirty="0">
                <a:latin typeface="+mn-ea"/>
                <a:ea typeface="+mn-ea"/>
              </a:rPr>
              <a:t>固定，</a:t>
            </a:r>
            <a:r>
              <a:rPr lang="en-US" altLang="zh-CN" dirty="0">
                <a:latin typeface="+mn-ea"/>
                <a:ea typeface="+mn-ea"/>
              </a:rPr>
              <a:t>N</a:t>
            </a:r>
            <a:r>
              <a:rPr lang="zh-CN" altLang="en-US" dirty="0">
                <a:latin typeface="+mn-ea"/>
                <a:ea typeface="+mn-ea"/>
              </a:rPr>
              <a:t>增大，</a:t>
            </a:r>
            <a:r>
              <a:rPr lang="en-US" altLang="zh-CN" dirty="0">
                <a:latin typeface="+mn-ea"/>
                <a:ea typeface="+mn-ea"/>
              </a:rPr>
              <a:t>OP/IP</a:t>
            </a:r>
            <a:r>
              <a:rPr lang="zh-CN" altLang="en-US" dirty="0">
                <a:latin typeface="+mn-ea"/>
                <a:ea typeface="+mn-ea"/>
              </a:rPr>
              <a:t>减小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55549-3C31-9B0F-368B-6C989CC49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6" r="55166"/>
          <a:stretch/>
        </p:blipFill>
        <p:spPr>
          <a:xfrm>
            <a:off x="873265" y="3100425"/>
            <a:ext cx="1944216" cy="3343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233942-AF34-BE57-DE4B-E58D2AD469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68" t="8352"/>
          <a:stretch/>
        </p:blipFill>
        <p:spPr>
          <a:xfrm>
            <a:off x="873264" y="3479846"/>
            <a:ext cx="1944216" cy="3091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5FBFAB-E4E2-70F8-7427-4D7703C07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476" y="1565245"/>
            <a:ext cx="4129523" cy="4631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81E20B-AB3D-6214-4C4D-666C6766A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928" y="2003005"/>
            <a:ext cx="4244314" cy="7059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4419F1-CEE0-6E7B-E6DC-325E36BC3A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5514" y="2699832"/>
            <a:ext cx="4598389" cy="1089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B69393F-C096-9339-3F33-CF66F0DDACC9}"/>
                  </a:ext>
                </a:extLst>
              </p:cNvPr>
              <p:cNvSpPr txBox="1"/>
              <p:nvPr/>
            </p:nvSpPr>
            <p:spPr>
              <a:xfrm>
                <a:off x="4621746" y="3894626"/>
                <a:ext cx="3672408" cy="422616"/>
              </a:xfrm>
              <a:prstGeom prst="rect">
                <a:avLst/>
              </a:prstGeom>
              <a:noFill/>
              <a:ln w="12700">
                <a:solidFill>
                  <a:srgbClr val="C0504D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𝑅𝑆𝑆</m:t>
                        </m:r>
                      </m:sup>
                    </m:sSubSup>
                  </m:oMath>
                </a14:m>
                <a:r>
                  <a:rPr lang="en-US" altLang="zh-CN" dirty="0"/>
                  <a:t> 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𝑅𝑆𝑆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𝑆𝑆</m:t>
                        </m:r>
                      </m:sup>
                    </m:sSub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𝑀𝑆𝑆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B69393F-C096-9339-3F33-CF66F0DDA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746" y="3894626"/>
                <a:ext cx="3672408" cy="422616"/>
              </a:xfrm>
              <a:prstGeom prst="rect">
                <a:avLst/>
              </a:prstGeom>
              <a:blipFill>
                <a:blip r:embed="rId8"/>
                <a:stretch>
                  <a:fillRect t="-4225" b="-11268"/>
                </a:stretch>
              </a:blipFill>
              <a:ln w="12700">
                <a:solidFill>
                  <a:srgbClr val="C0504D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25A88A9-AAA8-B0C7-565C-B5900322C3E1}"/>
              </a:ext>
            </a:extLst>
          </p:cNvPr>
          <p:cNvSpPr txBox="1"/>
          <p:nvPr/>
        </p:nvSpPr>
        <p:spPr>
          <a:xfrm>
            <a:off x="395536" y="1684514"/>
            <a:ext cx="324036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当卫星无法精准感知地面无线信道环境时，地面会对卫星网络接收机造成干扰。</a:t>
            </a:r>
          </a:p>
        </p:txBody>
      </p:sp>
    </p:spTree>
    <p:extLst>
      <p:ext uri="{BB962C8B-B14F-4D97-AF65-F5344CB8AC3E}">
        <p14:creationId xmlns:p14="http://schemas.microsoft.com/office/powerpoint/2010/main" val="284773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AF44E86-780B-64EC-4C8F-04D0FE448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15888"/>
            <a:ext cx="217011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6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4">
            <a:extLst>
              <a:ext uri="{FF2B5EF4-FFF2-40B4-BE49-F238E27FC236}">
                <a16:creationId xmlns:a16="http://schemas.microsoft.com/office/drawing/2014/main" id="{73C002D3-B0BE-765C-F71B-9A9214DB1436}"/>
              </a:ext>
            </a:extLst>
          </p:cNvPr>
          <p:cNvSpPr/>
          <p:nvPr/>
        </p:nvSpPr>
        <p:spPr>
          <a:xfrm>
            <a:off x="1722438" y="1419227"/>
            <a:ext cx="5801890" cy="625475"/>
          </a:xfrm>
          <a:custGeom>
            <a:avLst/>
            <a:gdLst>
              <a:gd name="connsiteX0" fmla="*/ 0 w 5580684"/>
              <a:gd name="connsiteY0" fmla="*/ 0 h 625205"/>
              <a:gd name="connsiteX1" fmla="*/ 5580684 w 5580684"/>
              <a:gd name="connsiteY1" fmla="*/ 0 h 625205"/>
              <a:gd name="connsiteX2" fmla="*/ 5580684 w 5580684"/>
              <a:gd name="connsiteY2" fmla="*/ 625205 h 625205"/>
              <a:gd name="connsiteX3" fmla="*/ 0 w 5580684"/>
              <a:gd name="connsiteY3" fmla="*/ 625205 h 625205"/>
              <a:gd name="connsiteX4" fmla="*/ 0 w 55806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0684" h="625205">
                <a:moveTo>
                  <a:pt x="0" y="0"/>
                </a:moveTo>
                <a:lnTo>
                  <a:pt x="5580684" y="0"/>
                </a:lnTo>
                <a:lnTo>
                  <a:pt x="55806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1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8D4270E-767A-2BEA-7F50-848E3BFA1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90" y="1341438"/>
            <a:ext cx="782637" cy="781050"/>
          </a:xfrm>
          <a:prstGeom prst="ellipse">
            <a:avLst/>
          </a:prstGeom>
          <a:solidFill>
            <a:srgbClr val="FFFF00"/>
          </a:solidFill>
          <a:ln w="25400">
            <a:solidFill>
              <a:srgbClr val="C0504D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任意多边形: 形状 6">
            <a:extLst>
              <a:ext uri="{FF2B5EF4-FFF2-40B4-BE49-F238E27FC236}">
                <a16:creationId xmlns:a16="http://schemas.microsoft.com/office/drawing/2014/main" id="{F59410F2-040C-3D8C-D438-DA075B0C55C3}"/>
              </a:ext>
            </a:extLst>
          </p:cNvPr>
          <p:cNvSpPr/>
          <p:nvPr/>
        </p:nvSpPr>
        <p:spPr>
          <a:xfrm>
            <a:off x="2267744" y="2605345"/>
            <a:ext cx="5441950" cy="625475"/>
          </a:xfrm>
          <a:custGeom>
            <a:avLst/>
            <a:gdLst>
              <a:gd name="connsiteX0" fmla="*/ 0 w 5222240"/>
              <a:gd name="connsiteY0" fmla="*/ 0 h 625205"/>
              <a:gd name="connsiteX1" fmla="*/ 5222240 w 5222240"/>
              <a:gd name="connsiteY1" fmla="*/ 0 h 625205"/>
              <a:gd name="connsiteX2" fmla="*/ 5222240 w 5222240"/>
              <a:gd name="connsiteY2" fmla="*/ 625205 h 625205"/>
              <a:gd name="connsiteX3" fmla="*/ 0 w 5222240"/>
              <a:gd name="connsiteY3" fmla="*/ 625205 h 625205"/>
              <a:gd name="connsiteX4" fmla="*/ 0 w 52222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2240" h="625205">
                <a:moveTo>
                  <a:pt x="0" y="0"/>
                </a:moveTo>
                <a:lnTo>
                  <a:pt x="5222240" y="0"/>
                </a:lnTo>
                <a:lnTo>
                  <a:pt x="52222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</a:p>
        </p:txBody>
      </p:sp>
      <p:sp>
        <p:nvSpPr>
          <p:cNvPr id="17414" name="椭圆 15">
            <a:extLst>
              <a:ext uri="{FF2B5EF4-FFF2-40B4-BE49-F238E27FC236}">
                <a16:creationId xmlns:a16="http://schemas.microsoft.com/office/drawing/2014/main" id="{886F61FD-8166-DBAA-D724-D7E2A6E8F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219" y="2527555"/>
            <a:ext cx="781050" cy="78105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9BBB59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任意多边形: 形状 8">
            <a:extLst>
              <a:ext uri="{FF2B5EF4-FFF2-40B4-BE49-F238E27FC236}">
                <a16:creationId xmlns:a16="http://schemas.microsoft.com/office/drawing/2014/main" id="{24D9283A-E609-2B31-99B7-97EEF0FB03B6}"/>
              </a:ext>
            </a:extLst>
          </p:cNvPr>
          <p:cNvSpPr/>
          <p:nvPr/>
        </p:nvSpPr>
        <p:spPr>
          <a:xfrm>
            <a:off x="2279774" y="3889448"/>
            <a:ext cx="5429920" cy="623887"/>
          </a:xfrm>
          <a:custGeom>
            <a:avLst/>
            <a:gdLst>
              <a:gd name="connsiteX0" fmla="*/ 0 w 5222240"/>
              <a:gd name="connsiteY0" fmla="*/ 0 h 625205"/>
              <a:gd name="connsiteX1" fmla="*/ 5222240 w 5222240"/>
              <a:gd name="connsiteY1" fmla="*/ 0 h 625205"/>
              <a:gd name="connsiteX2" fmla="*/ 5222240 w 5222240"/>
              <a:gd name="connsiteY2" fmla="*/ 625205 h 625205"/>
              <a:gd name="connsiteX3" fmla="*/ 0 w 5222240"/>
              <a:gd name="connsiteY3" fmla="*/ 625205 h 625205"/>
              <a:gd name="connsiteX4" fmla="*/ 0 w 52222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2240" h="625205">
                <a:moveTo>
                  <a:pt x="0" y="0"/>
                </a:moveTo>
                <a:lnTo>
                  <a:pt x="5222240" y="0"/>
                </a:lnTo>
                <a:lnTo>
                  <a:pt x="52222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面临挑战</a:t>
            </a:r>
          </a:p>
        </p:txBody>
      </p:sp>
      <p:sp>
        <p:nvSpPr>
          <p:cNvPr id="17416" name="椭圆 17">
            <a:extLst>
              <a:ext uri="{FF2B5EF4-FFF2-40B4-BE49-F238E27FC236}">
                <a16:creationId xmlns:a16="http://schemas.microsoft.com/office/drawing/2014/main" id="{E50E1E7D-B850-AA61-161A-D7C3DB72A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664" y="3810073"/>
            <a:ext cx="782637" cy="78263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任意多边形: 形状 10">
            <a:extLst>
              <a:ext uri="{FF2B5EF4-FFF2-40B4-BE49-F238E27FC236}">
                <a16:creationId xmlns:a16="http://schemas.microsoft.com/office/drawing/2014/main" id="{3A0042B5-F78A-D228-5850-9B53AEA0B772}"/>
              </a:ext>
            </a:extLst>
          </p:cNvPr>
          <p:cNvSpPr/>
          <p:nvPr/>
        </p:nvSpPr>
        <p:spPr>
          <a:xfrm>
            <a:off x="1871116" y="5102001"/>
            <a:ext cx="5653212" cy="623888"/>
          </a:xfrm>
          <a:custGeom>
            <a:avLst/>
            <a:gdLst>
              <a:gd name="connsiteX0" fmla="*/ 0 w 5580684"/>
              <a:gd name="connsiteY0" fmla="*/ 0 h 625205"/>
              <a:gd name="connsiteX1" fmla="*/ 5580684 w 5580684"/>
              <a:gd name="connsiteY1" fmla="*/ 0 h 625205"/>
              <a:gd name="connsiteX2" fmla="*/ 5580684 w 5580684"/>
              <a:gd name="connsiteY2" fmla="*/ 625205 h 625205"/>
              <a:gd name="connsiteX3" fmla="*/ 0 w 5580684"/>
              <a:gd name="connsiteY3" fmla="*/ 625205 h 625205"/>
              <a:gd name="connsiteX4" fmla="*/ 0 w 55806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0684" h="625205">
                <a:moveTo>
                  <a:pt x="0" y="0"/>
                </a:moveTo>
                <a:lnTo>
                  <a:pt x="5580684" y="0"/>
                </a:lnTo>
                <a:lnTo>
                  <a:pt x="55806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总结思考</a:t>
            </a:r>
          </a:p>
        </p:txBody>
      </p:sp>
      <p:sp>
        <p:nvSpPr>
          <p:cNvPr id="17418" name="椭圆 19">
            <a:extLst>
              <a:ext uri="{FF2B5EF4-FFF2-40B4-BE49-F238E27FC236}">
                <a16:creationId xmlns:a16="http://schemas.microsoft.com/office/drawing/2014/main" id="{EB3561D2-6D44-1307-8348-A6C6BFF42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829" y="5022626"/>
            <a:ext cx="781050" cy="78263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BACC6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4B3FA7C9-06C8-B768-1C3C-852F70367903}"/>
              </a:ext>
            </a:extLst>
          </p:cNvPr>
          <p:cNvSpPr/>
          <p:nvPr/>
        </p:nvSpPr>
        <p:spPr>
          <a:xfrm>
            <a:off x="-3070225" y="996950"/>
            <a:ext cx="5472113" cy="5472113"/>
          </a:xfrm>
          <a:prstGeom prst="blockArc">
            <a:avLst>
              <a:gd name="adj1" fmla="val 18118247"/>
              <a:gd name="adj2" fmla="val 3429800"/>
              <a:gd name="adj3" fmla="val 0"/>
            </a:avLst>
          </a:prstGeom>
          <a:noFill/>
          <a:ln w="25400" cap="flat" cmpd="sng" algn="ctr">
            <a:solidFill>
              <a:srgbClr val="C0504D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422" name="灯片编号占位符 1">
            <a:extLst>
              <a:ext uri="{FF2B5EF4-FFF2-40B4-BE49-F238E27FC236}">
                <a16:creationId xmlns:a16="http://schemas.microsoft.com/office/drawing/2014/main" id="{A27CDAF2-C873-050A-D006-068751F5FB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fld id="{00FE1E99-F946-4A89-B268-4FBE605F6A68}" type="slidenum">
              <a:rPr lang="en-US" altLang="zh-CN"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t>2</a:t>
            </a:fld>
            <a:endParaRPr lang="en-US" altLang="zh-CN" sz="1200" dirty="0">
              <a:solidFill>
                <a:srgbClr val="89898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9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C823FE9-81CC-9271-0773-70FA4ACDC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298410"/>
            <a:ext cx="3603461" cy="2769401"/>
          </a:xfrm>
          <a:prstGeom prst="rect">
            <a:avLst/>
          </a:prstGeom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2520280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多用户和多窃听场景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E42AC5-99D3-6F8F-933B-1CE6E139F9CD}"/>
              </a:ext>
            </a:extLst>
          </p:cNvPr>
          <p:cNvSpPr txBox="1"/>
          <p:nvPr/>
        </p:nvSpPr>
        <p:spPr>
          <a:xfrm>
            <a:off x="539552" y="6067811"/>
            <a:ext cx="79757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+mn-ea"/>
                <a:ea typeface="+mn-ea"/>
              </a:rPr>
              <a:t>[10] V. </a:t>
            </a:r>
            <a:r>
              <a:rPr lang="en-US" altLang="zh-CN" sz="1050" dirty="0" err="1">
                <a:latin typeface="+mn-ea"/>
                <a:ea typeface="+mn-ea"/>
              </a:rPr>
              <a:t>Bankey</a:t>
            </a:r>
            <a:r>
              <a:rPr lang="en-US" altLang="zh-CN" sz="1050" dirty="0">
                <a:latin typeface="+mn-ea"/>
                <a:ea typeface="+mn-ea"/>
              </a:rPr>
              <a:t> and P. K. Upadhyay, "Physical Layer Security of Multiuser </a:t>
            </a:r>
            <a:r>
              <a:rPr lang="en-US" altLang="zh-CN" sz="1050" dirty="0" err="1">
                <a:latin typeface="+mn-ea"/>
                <a:ea typeface="+mn-ea"/>
              </a:rPr>
              <a:t>Multirelay</a:t>
            </a:r>
            <a:r>
              <a:rPr lang="en-US" altLang="zh-CN" sz="1050" dirty="0">
                <a:latin typeface="+mn-ea"/>
                <a:ea typeface="+mn-ea"/>
              </a:rPr>
              <a:t> Hybrid Satellite-Terrestrial Relay Networks," in IEEE Transactions on Vehicular Technology, vol. 68, no. 3, pp. 2488-2501, March 2019, </a:t>
            </a:r>
            <a:r>
              <a:rPr lang="en-US" altLang="zh-CN" sz="1050" dirty="0" err="1">
                <a:latin typeface="+mn-ea"/>
                <a:ea typeface="+mn-ea"/>
              </a:rPr>
              <a:t>doi</a:t>
            </a:r>
            <a:r>
              <a:rPr lang="en-US" altLang="zh-CN" sz="1050" dirty="0">
                <a:latin typeface="+mn-ea"/>
                <a:ea typeface="+mn-ea"/>
              </a:rPr>
              <a:t>: 10.1109/TVT.2019.2893366.</a:t>
            </a:r>
            <a:endParaRPr lang="zh-CN" altLang="en-US" sz="1050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B50317-4EBA-FCC3-EF44-1C5360E6AB91}"/>
              </a:ext>
            </a:extLst>
          </p:cNvPr>
          <p:cNvSpPr txBox="1"/>
          <p:nvPr/>
        </p:nvSpPr>
        <p:spPr>
          <a:xfrm>
            <a:off x="539552" y="1658654"/>
            <a:ext cx="75608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effectLst/>
                <a:latin typeface="+mn-ea"/>
                <a:ea typeface="+mn-ea"/>
              </a:rPr>
              <a:t>多用户、多窃听场景中的多个窃听链路安全风险更大。</a:t>
            </a:r>
            <a:endParaRPr lang="en-US" altLang="zh-CN" b="0" i="0" dirty="0"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b="0" i="0" dirty="0">
                <a:effectLst/>
                <a:latin typeface="+mn-ea"/>
                <a:ea typeface="+mn-ea"/>
              </a:rPr>
              <a:t>多用户的空间多样性也从</a:t>
            </a:r>
            <a:r>
              <a:rPr lang="en-US" altLang="zh-CN" b="0" i="0" dirty="0">
                <a:effectLst/>
                <a:latin typeface="+mn-ea"/>
                <a:ea typeface="+mn-ea"/>
              </a:rPr>
              <a:t>PLS</a:t>
            </a:r>
            <a:r>
              <a:rPr lang="zh-CN" altLang="en-US" b="0" i="0" dirty="0">
                <a:effectLst/>
                <a:latin typeface="+mn-ea"/>
                <a:ea typeface="+mn-ea"/>
              </a:rPr>
              <a:t>的角度为提高安全性能提供了新的途径。</a:t>
            </a:r>
            <a:endParaRPr lang="en-US" altLang="zh-CN" b="0" i="0" dirty="0">
              <a:effectLst/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混合星地</a:t>
            </a:r>
            <a:r>
              <a:rPr lang="zh-CN" altLang="en-US" b="1" dirty="0">
                <a:latin typeface="+mn-ea"/>
                <a:ea typeface="+mn-ea"/>
              </a:rPr>
              <a:t>中继</a:t>
            </a:r>
            <a:r>
              <a:rPr lang="zh-CN" altLang="en-US" dirty="0">
                <a:latin typeface="+mn-ea"/>
                <a:ea typeface="+mn-ea"/>
              </a:rPr>
              <a:t>网络（</a:t>
            </a:r>
            <a:r>
              <a:rPr lang="en-US" altLang="zh-CN" dirty="0">
                <a:latin typeface="+mn-ea"/>
                <a:ea typeface="+mn-ea"/>
              </a:rPr>
              <a:t>HSTRN</a:t>
            </a:r>
            <a:r>
              <a:rPr lang="zh-CN" altLang="en-US" dirty="0">
                <a:latin typeface="+mn-ea"/>
                <a:ea typeface="+mn-ea"/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CCAF51-D008-B2BD-E0E4-C2828C49F74D}"/>
              </a:ext>
            </a:extLst>
          </p:cNvPr>
          <p:cNvSpPr/>
          <p:nvPr/>
        </p:nvSpPr>
        <p:spPr>
          <a:xfrm>
            <a:off x="395536" y="2860738"/>
            <a:ext cx="2520280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方案：中继和用户选择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A49465-CA6E-A2F6-236E-4238770C9F1E}"/>
              </a:ext>
            </a:extLst>
          </p:cNvPr>
          <p:cNvSpPr txBox="1"/>
          <p:nvPr/>
        </p:nvSpPr>
        <p:spPr>
          <a:xfrm>
            <a:off x="3059832" y="2942964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掩蔽效应：卫星与用户和窃听者之间无法建立直接链路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5D4E2D-5891-9FBF-3D48-EFE4D512394B}"/>
              </a:ext>
            </a:extLst>
          </p:cNvPr>
          <p:cNvSpPr txBox="1"/>
          <p:nvPr/>
        </p:nvSpPr>
        <p:spPr>
          <a:xfrm>
            <a:off x="3707904" y="3500357"/>
            <a:ext cx="95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37ACFA0-F069-6201-0FFB-FC5BB579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751" y="3489425"/>
            <a:ext cx="2309026" cy="3388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52434D-EFF5-0DAF-74ED-B45BEA7BAA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857"/>
          <a:stretch/>
        </p:blipFill>
        <p:spPr>
          <a:xfrm>
            <a:off x="5715752" y="3861048"/>
            <a:ext cx="2255950" cy="33885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5DFD2A-D79D-59EB-C9BD-138F94892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988"/>
          <a:stretch/>
        </p:blipFill>
        <p:spPr>
          <a:xfrm>
            <a:off x="5695775" y="4293096"/>
            <a:ext cx="2404617" cy="32899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EA1BAD6-4A3E-897A-6075-22174C3B9B84}"/>
              </a:ext>
            </a:extLst>
          </p:cNvPr>
          <p:cNvSpPr txBox="1"/>
          <p:nvPr/>
        </p:nvSpPr>
        <p:spPr>
          <a:xfrm>
            <a:off x="4219347" y="3521114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中继接收信号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EC1550-3263-9E10-B92C-84EE48EF666F}"/>
              </a:ext>
            </a:extLst>
          </p:cNvPr>
          <p:cNvSpPr txBox="1"/>
          <p:nvPr/>
        </p:nvSpPr>
        <p:spPr>
          <a:xfrm>
            <a:off x="4216729" y="3861048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终端接收信号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9DCB04B-D027-39ED-FACD-1632A6F1A6F8}"/>
              </a:ext>
            </a:extLst>
          </p:cNvPr>
          <p:cNvSpPr txBox="1"/>
          <p:nvPr/>
        </p:nvSpPr>
        <p:spPr>
          <a:xfrm>
            <a:off x="4221905" y="4293096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窃听接收信号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3E8C121-90F9-7F14-5BB8-64029BE801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8802"/>
          <a:stretch/>
        </p:blipFill>
        <p:spPr>
          <a:xfrm>
            <a:off x="5508104" y="4715291"/>
            <a:ext cx="1815742" cy="46088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B01C9E9-A7F1-51AC-3A7B-D394D8AA7CC4}"/>
              </a:ext>
            </a:extLst>
          </p:cNvPr>
          <p:cNvSpPr txBox="1"/>
          <p:nvPr/>
        </p:nvSpPr>
        <p:spPr>
          <a:xfrm>
            <a:off x="4247964" y="4749513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端到端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3D0647E-BB70-A879-9363-DC7668FB61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802"/>
          <a:stretch/>
        </p:blipFill>
        <p:spPr>
          <a:xfrm>
            <a:off x="7302858" y="4688346"/>
            <a:ext cx="1815742" cy="46088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B3DE3BE-6B1E-D94D-F2CF-A7C6D943CF8D}"/>
              </a:ext>
            </a:extLst>
          </p:cNvPr>
          <p:cNvSpPr txBox="1"/>
          <p:nvPr/>
        </p:nvSpPr>
        <p:spPr>
          <a:xfrm>
            <a:off x="4266126" y="5199346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非合作窃听：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A440650-4DB5-60E6-9EEE-E3424A8089CA}"/>
              </a:ext>
            </a:extLst>
          </p:cNvPr>
          <p:cNvSpPr txBox="1"/>
          <p:nvPr/>
        </p:nvSpPr>
        <p:spPr>
          <a:xfrm>
            <a:off x="4266126" y="5600148"/>
            <a:ext cx="138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合作窃听：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26ED2F9-2CF8-F65E-C453-5D52AE0D9B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149" r="7187"/>
          <a:stretch/>
        </p:blipFill>
        <p:spPr>
          <a:xfrm>
            <a:off x="5555047" y="5146164"/>
            <a:ext cx="2014352" cy="46088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FF69EE7-F908-FA10-5AA0-FE09660AB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5624687"/>
            <a:ext cx="1585099" cy="3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75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96752"/>
            <a:ext cx="2520280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方案：中继和用户选择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FB8404-718A-3836-3D84-B569CCFDF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43"/>
          <a:stretch/>
        </p:blipFill>
        <p:spPr>
          <a:xfrm>
            <a:off x="2791622" y="1772816"/>
            <a:ext cx="2520280" cy="5386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A161BAA-929A-48F4-E6BC-001F01E9E882}"/>
              </a:ext>
            </a:extLst>
          </p:cNvPr>
          <p:cNvSpPr txBox="1"/>
          <p:nvPr/>
        </p:nvSpPr>
        <p:spPr>
          <a:xfrm>
            <a:off x="539552" y="1844824"/>
            <a:ext cx="95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C7830D-D702-40BF-23AA-C9DB21128E74}"/>
              </a:ext>
            </a:extLst>
          </p:cNvPr>
          <p:cNvSpPr txBox="1"/>
          <p:nvPr/>
        </p:nvSpPr>
        <p:spPr>
          <a:xfrm>
            <a:off x="1467565" y="1860213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端到端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8DE980-C631-8E75-F6D2-9756095A4FD6}"/>
              </a:ext>
            </a:extLst>
          </p:cNvPr>
          <p:cNvSpPr/>
          <p:nvPr/>
        </p:nvSpPr>
        <p:spPr>
          <a:xfrm>
            <a:off x="4644008" y="1772816"/>
            <a:ext cx="288032" cy="2511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09B8D3-2042-303F-AC15-0531C3AC28D1}"/>
              </a:ext>
            </a:extLst>
          </p:cNvPr>
          <p:cNvSpPr txBox="1"/>
          <p:nvPr/>
        </p:nvSpPr>
        <p:spPr>
          <a:xfrm>
            <a:off x="5364088" y="1729117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解码集合：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626B84C-D4DA-02FC-0484-8EEA1E247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082" y="2025777"/>
            <a:ext cx="2704900" cy="24077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F5D797A-0905-A6A6-F27C-28BD43DBD46D}"/>
              </a:ext>
            </a:extLst>
          </p:cNvPr>
          <p:cNvSpPr txBox="1"/>
          <p:nvPr/>
        </p:nvSpPr>
        <p:spPr>
          <a:xfrm>
            <a:off x="1467565" y="2943744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非合作窃听：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6E154DB-2BFA-D320-9F63-42094CEB8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2852936"/>
            <a:ext cx="2652733" cy="53869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77879CA-4F98-A2B0-D0A1-F72C29D8DF1A}"/>
              </a:ext>
            </a:extLst>
          </p:cNvPr>
          <p:cNvSpPr txBox="1"/>
          <p:nvPr/>
        </p:nvSpPr>
        <p:spPr>
          <a:xfrm>
            <a:off x="1472465" y="3492921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合作窃听：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47F7151-BD15-FEB0-EDD8-96F3755E5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3429000"/>
            <a:ext cx="2652733" cy="57768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7B65F94-3A29-5560-0063-99089B2FB3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523"/>
          <a:stretch/>
        </p:blipFill>
        <p:spPr>
          <a:xfrm>
            <a:off x="6012160" y="3531391"/>
            <a:ext cx="1546511" cy="29881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A58FB55-973E-CC59-52BE-5C0DCE914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1143" y="3071158"/>
            <a:ext cx="2191314" cy="29881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CB49B9D-9DEF-C572-5090-C8EA61E58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243"/>
          <a:stretch/>
        </p:blipFill>
        <p:spPr>
          <a:xfrm>
            <a:off x="2814216" y="2316813"/>
            <a:ext cx="2520280" cy="53869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F0D5373-0047-4AD6-960C-C546ECD3C0BA}"/>
              </a:ext>
            </a:extLst>
          </p:cNvPr>
          <p:cNvSpPr txBox="1"/>
          <p:nvPr/>
        </p:nvSpPr>
        <p:spPr>
          <a:xfrm>
            <a:off x="611560" y="4071153"/>
            <a:ext cx="95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CEDE2A0-DB1D-6948-2E11-48257F69CBB3}"/>
              </a:ext>
            </a:extLst>
          </p:cNvPr>
          <p:cNvCxnSpPr/>
          <p:nvPr/>
        </p:nvCxnSpPr>
        <p:spPr>
          <a:xfrm>
            <a:off x="683568" y="4006686"/>
            <a:ext cx="7632848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A9F73366-FEDD-8403-AC7B-71D3E32C8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6567" y="4067936"/>
            <a:ext cx="2087441" cy="57009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9F6B2930-3ACA-DD93-A88A-72CDBCA43865}"/>
              </a:ext>
            </a:extLst>
          </p:cNvPr>
          <p:cNvSpPr txBox="1"/>
          <p:nvPr/>
        </p:nvSpPr>
        <p:spPr>
          <a:xfrm>
            <a:off x="1619672" y="4114401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F7403B7-B6ED-6B6D-EA65-DA17F762B1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4856" y="4587585"/>
            <a:ext cx="2732636" cy="54417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E0CFE3D7-637F-2D63-21B2-2FD9EDFF26BE}"/>
              </a:ext>
            </a:extLst>
          </p:cNvPr>
          <p:cNvSpPr txBox="1"/>
          <p:nvPr/>
        </p:nvSpPr>
        <p:spPr>
          <a:xfrm>
            <a:off x="539552" y="4674622"/>
            <a:ext cx="195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中继对选择：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EAD9DE9-49A0-FA9F-5C78-89059F7C90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8987" y="4179974"/>
            <a:ext cx="4040314" cy="19774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0FAE3FC-1175-50E8-AF10-7E8C0DBD18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4307" y="5794725"/>
            <a:ext cx="2369298" cy="4151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C775A6-05AB-88CE-1EBA-BF1061C642F4}"/>
              </a:ext>
            </a:extLst>
          </p:cNvPr>
          <p:cNvSpPr txBox="1"/>
          <p:nvPr/>
        </p:nvSpPr>
        <p:spPr>
          <a:xfrm>
            <a:off x="660162" y="5263205"/>
            <a:ext cx="95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594EAB-D82A-7AF3-2DF7-5A3399B4A9E5}"/>
              </a:ext>
            </a:extLst>
          </p:cNvPr>
          <p:cNvSpPr txBox="1"/>
          <p:nvPr/>
        </p:nvSpPr>
        <p:spPr>
          <a:xfrm>
            <a:off x="1668274" y="5306453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322335-DB9B-4BCA-4B34-77D23DBAFD14}"/>
              </a:ext>
            </a:extLst>
          </p:cNvPr>
          <p:cNvSpPr txBox="1"/>
          <p:nvPr/>
        </p:nvSpPr>
        <p:spPr>
          <a:xfrm>
            <a:off x="588154" y="5826750"/>
            <a:ext cx="1954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中继对选择：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95B4F42-439C-0F50-C23B-B2A661753D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4307" y="5205011"/>
            <a:ext cx="2506401" cy="4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7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96752"/>
            <a:ext cx="2520280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方案：中继和用户选择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29BC238-2D8C-C402-5C42-5BBC55073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060848"/>
            <a:ext cx="3690409" cy="295232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3CF4FC8-B4E6-27C0-634F-3DC474D64B95}"/>
              </a:ext>
            </a:extLst>
          </p:cNvPr>
          <p:cNvSpPr txBox="1"/>
          <p:nvPr/>
        </p:nvSpPr>
        <p:spPr>
          <a:xfrm>
            <a:off x="755576" y="5076473"/>
            <a:ext cx="3816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  <a:ea typeface="+mn-ea"/>
              </a:rPr>
              <a:t>AF</a:t>
            </a:r>
            <a:r>
              <a:rPr lang="zh-CN" altLang="en-US" sz="1200" dirty="0">
                <a:latin typeface="+mn-ea"/>
                <a:ea typeface="+mn-ea"/>
              </a:rPr>
              <a:t>中继协议下窃听者数量对</a:t>
            </a:r>
            <a:r>
              <a:rPr lang="en-US" altLang="zh-CN" sz="1200" dirty="0">
                <a:latin typeface="+mn-ea"/>
                <a:ea typeface="+mn-ea"/>
              </a:rPr>
              <a:t>HSTRN SOP</a:t>
            </a:r>
            <a:r>
              <a:rPr lang="zh-CN" altLang="en-US" sz="1200" dirty="0">
                <a:latin typeface="+mn-ea"/>
                <a:ea typeface="+mn-ea"/>
              </a:rPr>
              <a:t>性能的影响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D5F2E3-DDC0-71A8-44FE-11DDBD5B2EB8}"/>
              </a:ext>
            </a:extLst>
          </p:cNvPr>
          <p:cNvSpPr txBox="1"/>
          <p:nvPr/>
        </p:nvSpPr>
        <p:spPr>
          <a:xfrm>
            <a:off x="4932040" y="2924944"/>
            <a:ext cx="381642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  <a:ea typeface="+mn-ea"/>
              </a:rPr>
              <a:t>优点：</a:t>
            </a:r>
            <a:endParaRPr lang="en-US" altLang="zh-CN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窃听者的不同工作模式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中继转发的工作模式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n-ea"/>
                <a:ea typeface="+mn-ea"/>
              </a:rPr>
              <a:t>DF</a:t>
            </a:r>
            <a:r>
              <a:rPr lang="zh-CN" altLang="en-US" dirty="0">
                <a:latin typeface="+mn-ea"/>
                <a:ea typeface="+mn-ea"/>
              </a:rPr>
              <a:t>解码转发考虑能否成功解码</a:t>
            </a:r>
            <a:endParaRPr lang="en-US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297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1656184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可靠性问题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CE42AC5-99D3-6F8F-933B-1CE6E139F9CD}"/>
              </a:ext>
            </a:extLst>
          </p:cNvPr>
          <p:cNvSpPr txBox="1"/>
          <p:nvPr/>
        </p:nvSpPr>
        <p:spPr>
          <a:xfrm>
            <a:off x="571419" y="6120111"/>
            <a:ext cx="79757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+mn-ea"/>
                <a:ea typeface="+mn-ea"/>
              </a:rPr>
              <a:t>[11] B. Li, Z. Fei, Z. Chu, F. Zhou, K. -K. Wong and P. Xiao, "Robust Chance-Constrained Secure Transmission for Cognitive Satellite–Terrestrial Networks," in IEEE Transactions on Vehicular Technology, vol. 67, no. 5, pp. 4208-4219, May 2018, </a:t>
            </a:r>
            <a:r>
              <a:rPr lang="en-US" altLang="zh-CN" sz="1050" dirty="0" err="1">
                <a:latin typeface="+mn-ea"/>
                <a:ea typeface="+mn-ea"/>
              </a:rPr>
              <a:t>doi</a:t>
            </a:r>
            <a:r>
              <a:rPr lang="en-US" altLang="zh-CN" sz="1050" dirty="0">
                <a:latin typeface="+mn-ea"/>
                <a:ea typeface="+mn-ea"/>
              </a:rPr>
              <a:t>: 10.1109/TVT.2018.2791859.</a:t>
            </a:r>
            <a:endParaRPr lang="zh-CN" altLang="en-US" sz="1050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B50317-4EBA-FCC3-EF44-1C5360E6AB91}"/>
              </a:ext>
            </a:extLst>
          </p:cNvPr>
          <p:cNvSpPr txBox="1"/>
          <p:nvPr/>
        </p:nvSpPr>
        <p:spPr>
          <a:xfrm>
            <a:off x="539552" y="1715355"/>
            <a:ext cx="273630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+mn-ea"/>
                <a:ea typeface="+mn-ea"/>
              </a:rPr>
              <a:t>CSI </a:t>
            </a:r>
            <a:r>
              <a:rPr lang="zh-CN" altLang="en-US" dirty="0">
                <a:latin typeface="+mn-ea"/>
                <a:ea typeface="+mn-ea"/>
              </a:rPr>
              <a:t>错误估计和硬件损伤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3E4C4D-C3C2-BA05-AB4F-8131D9648FE6}"/>
              </a:ext>
            </a:extLst>
          </p:cNvPr>
          <p:cNvSpPr/>
          <p:nvPr/>
        </p:nvSpPr>
        <p:spPr>
          <a:xfrm>
            <a:off x="395536" y="2276872"/>
            <a:ext cx="1800200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CSI</a:t>
            </a:r>
            <a:r>
              <a:rPr lang="zh-CN" altLang="en-US" b="1" dirty="0"/>
              <a:t>错误估计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62C020-E4CC-7CD4-DAE2-CE520753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18" y="2840765"/>
            <a:ext cx="4351663" cy="30642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4602F6-FCA8-5FA4-6362-CE49FDE19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822" y="3508360"/>
            <a:ext cx="4374428" cy="3876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74F4147-ABFB-C522-6C33-35637316E770}"/>
              </a:ext>
            </a:extLst>
          </p:cNvPr>
          <p:cNvSpPr txBox="1"/>
          <p:nvPr/>
        </p:nvSpPr>
        <p:spPr>
          <a:xfrm>
            <a:off x="5505830" y="3127889"/>
            <a:ext cx="221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是已知的不完美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138BEC-BD20-65B8-35D8-46821B46D4DD}"/>
              </a:ext>
            </a:extLst>
          </p:cNvPr>
          <p:cNvSpPr txBox="1"/>
          <p:nvPr/>
        </p:nvSpPr>
        <p:spPr>
          <a:xfrm>
            <a:off x="5613115" y="3909818"/>
            <a:ext cx="260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是信道误差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不确定性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47C24120-4BB5-4BC8-D486-BC8BF2B3DC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650290"/>
              </p:ext>
            </p:extLst>
          </p:nvPr>
        </p:nvGraphicFramePr>
        <p:xfrm>
          <a:off x="4675015" y="3167545"/>
          <a:ext cx="855147" cy="324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36560" imgH="279360" progId="Equation.DSMT4">
                  <p:embed/>
                </p:oleObj>
              </mc:Choice>
              <mc:Fallback>
                <p:oleObj name="Equation" r:id="rId5" imgW="736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5015" y="3167545"/>
                        <a:ext cx="855147" cy="324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BAB6E04-ECF1-6CAF-7D07-5E5AD30A60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48608"/>
              </p:ext>
            </p:extLst>
          </p:nvPr>
        </p:nvGraphicFramePr>
        <p:xfrm>
          <a:off x="4669672" y="3982559"/>
          <a:ext cx="1028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28520" imgH="279360" progId="Equation.DSMT4">
                  <p:embed/>
                </p:oleObj>
              </mc:Choice>
              <mc:Fallback>
                <p:oleObj name="Equation" r:id="rId7" imgW="10285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69672" y="3982559"/>
                        <a:ext cx="1028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C576168-03B4-DF4D-33DC-AC6480616E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109143"/>
              </p:ext>
            </p:extLst>
          </p:nvPr>
        </p:nvGraphicFramePr>
        <p:xfrm>
          <a:off x="4675015" y="4375691"/>
          <a:ext cx="4051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051080" imgH="279360" progId="Equation.DSMT4">
                  <p:embed/>
                </p:oleObj>
              </mc:Choice>
              <mc:Fallback>
                <p:oleObj name="Equation" r:id="rId9" imgW="4051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75015" y="4375691"/>
                        <a:ext cx="4051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D8ED5AB-756C-878A-A241-49A940292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955389"/>
              </p:ext>
            </p:extLst>
          </p:nvPr>
        </p:nvGraphicFramePr>
        <p:xfrm>
          <a:off x="4738179" y="4724469"/>
          <a:ext cx="952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52200" imgH="279360" progId="Equation.DSMT4">
                  <p:embed/>
                </p:oleObj>
              </mc:Choice>
              <mc:Fallback>
                <p:oleObj name="Equation" r:id="rId11" imgW="952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38179" y="4724469"/>
                        <a:ext cx="952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EAB832D3-B62D-BE28-D034-7D345183AC4E}"/>
              </a:ext>
            </a:extLst>
          </p:cNvPr>
          <p:cNvSpPr txBox="1"/>
          <p:nvPr/>
        </p:nvSpPr>
        <p:spPr>
          <a:xfrm>
            <a:off x="5700377" y="4668633"/>
            <a:ext cx="231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是对应的协方差矩阵</a:t>
            </a:r>
          </a:p>
        </p:txBody>
      </p:sp>
    </p:spTree>
    <p:extLst>
      <p:ext uri="{BB962C8B-B14F-4D97-AF65-F5344CB8AC3E}">
        <p14:creationId xmlns:p14="http://schemas.microsoft.com/office/powerpoint/2010/main" val="393350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3D874310-9B19-AC0B-0C2A-5A02AE62B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727691"/>
            <a:ext cx="4013406" cy="3058244"/>
          </a:xfrm>
          <a:prstGeom prst="rect">
            <a:avLst/>
          </a:prstGeom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3E4C4D-C3C2-BA05-AB4F-8131D9648FE6}"/>
              </a:ext>
            </a:extLst>
          </p:cNvPr>
          <p:cNvSpPr/>
          <p:nvPr/>
        </p:nvSpPr>
        <p:spPr>
          <a:xfrm>
            <a:off x="395536" y="1052736"/>
            <a:ext cx="1800200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CSI</a:t>
            </a:r>
            <a:r>
              <a:rPr lang="zh-CN" altLang="en-US" b="1" dirty="0"/>
              <a:t>错误估计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7B8ACF-4CE9-FAD0-EDE6-8A63B240B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08" y="1916832"/>
            <a:ext cx="2672466" cy="15434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F945B9-E405-C3D0-39AC-B4477B2E2FE9}"/>
              </a:ext>
            </a:extLst>
          </p:cNvPr>
          <p:cNvSpPr txBox="1"/>
          <p:nvPr/>
        </p:nvSpPr>
        <p:spPr>
          <a:xfrm>
            <a:off x="377508" y="155682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问题建模：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9D6D86-EDBE-B111-9CEF-0276E96C1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514" y="1600078"/>
            <a:ext cx="1140755" cy="3957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49AF9A-1810-57CA-A73F-C8A31AE90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86" y="1655229"/>
            <a:ext cx="1133304" cy="44450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47581C0-3F2B-2B16-A7C2-91C0E1434FB4}"/>
              </a:ext>
            </a:extLst>
          </p:cNvPr>
          <p:cNvCxnSpPr>
            <a:cxnSpLocks/>
          </p:cNvCxnSpPr>
          <p:nvPr/>
        </p:nvCxnSpPr>
        <p:spPr>
          <a:xfrm flipV="1">
            <a:off x="2015731" y="1925583"/>
            <a:ext cx="2629471" cy="14154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2F1AAE0B-6E1E-BB26-2A38-10E2B9754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448" y="2034634"/>
            <a:ext cx="3997378" cy="488325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48A86A4-92BB-436C-107A-E7BF2A75156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908948" y="2740154"/>
            <a:ext cx="1926438" cy="255592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C2A300A7-C972-B4D9-B0DE-5BA152615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5386" y="2546460"/>
            <a:ext cx="4013406" cy="898571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832314C-406D-C419-0037-7347BEBD96C9}"/>
              </a:ext>
            </a:extLst>
          </p:cNvPr>
          <p:cNvCxnSpPr>
            <a:cxnSpLocks/>
          </p:cNvCxnSpPr>
          <p:nvPr/>
        </p:nvCxnSpPr>
        <p:spPr>
          <a:xfrm>
            <a:off x="2908948" y="3073905"/>
            <a:ext cx="1926438" cy="590074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0E4F3F54-A3DF-1E00-1166-FEE3D5F9BE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6569" y="3468532"/>
            <a:ext cx="3624677" cy="1427405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4A74D4F-FBBA-86FE-A65C-37239A30042B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044653" y="2278797"/>
            <a:ext cx="1753795" cy="122081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8EE2356-C4F4-1220-5774-F44F1E972F1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044653" y="3335022"/>
            <a:ext cx="1791916" cy="84721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67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物理层安全的挑战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1944216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可靠性</a:t>
            </a:r>
            <a:r>
              <a:rPr lang="en-US" altLang="zh-CN" b="1" dirty="0"/>
              <a:t>-</a:t>
            </a:r>
            <a:r>
              <a:rPr lang="zh-CN" altLang="en-US" b="1" dirty="0"/>
              <a:t>硬件损伤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3049A8-834F-82A5-FA52-D8EE91F59B7C}"/>
              </a:ext>
            </a:extLst>
          </p:cNvPr>
          <p:cNvSpPr txBox="1"/>
          <p:nvPr/>
        </p:nvSpPr>
        <p:spPr>
          <a:xfrm>
            <a:off x="620105" y="1997748"/>
            <a:ext cx="7903790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0" i="0" dirty="0">
                <a:effectLst/>
                <a:latin typeface="+mn-ea"/>
                <a:ea typeface="+mn-ea"/>
              </a:rPr>
              <a:t>       硬件损伤涉及相位噪声、</a:t>
            </a:r>
            <a:r>
              <a:rPr lang="en-US" altLang="zh-CN" b="0" i="0" dirty="0">
                <a:effectLst/>
                <a:latin typeface="+mn-ea"/>
                <a:ea typeface="+mn-ea"/>
              </a:rPr>
              <a:t>I/Q </a:t>
            </a:r>
            <a:r>
              <a:rPr lang="zh-CN" altLang="en-US" b="0" i="0" dirty="0">
                <a:effectLst/>
                <a:latin typeface="+mn-ea"/>
                <a:ea typeface="+mn-ea"/>
              </a:rPr>
              <a:t>不平衡和高功率放大器的非线性。硬件损坏会明显干扰</a:t>
            </a:r>
            <a:r>
              <a:rPr lang="zh-CN" altLang="en-US" b="1" i="0" dirty="0">
                <a:effectLst/>
                <a:latin typeface="+mn-ea"/>
                <a:ea typeface="+mn-ea"/>
              </a:rPr>
              <a:t>保密传输</a:t>
            </a:r>
            <a:r>
              <a:rPr lang="zh-CN" altLang="en-US" b="0" i="0" dirty="0">
                <a:effectLst/>
                <a:latin typeface="+mn-ea"/>
                <a:ea typeface="+mn-ea"/>
              </a:rPr>
              <a:t>。</a:t>
            </a:r>
            <a:endParaRPr lang="en-US" altLang="zh-CN" b="0" i="0" dirty="0">
              <a:effectLst/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b="0" i="0" dirty="0">
                <a:effectLst/>
                <a:latin typeface="+mn-ea"/>
                <a:ea typeface="+mn-ea"/>
              </a:rPr>
              <a:t>       </a:t>
            </a:r>
            <a:r>
              <a:rPr lang="zh-CN" altLang="en-US" b="0" i="0" dirty="0">
                <a:effectLst/>
                <a:latin typeface="+mn-ea"/>
                <a:ea typeface="+mn-ea"/>
              </a:rPr>
              <a:t>在实践中，硬件损伤的失真噪声被定义为</a:t>
            </a:r>
            <a:r>
              <a:rPr lang="zh-CN" altLang="en-US" b="1" i="0" dirty="0">
                <a:effectLst/>
                <a:latin typeface="+mn-ea"/>
                <a:ea typeface="+mn-ea"/>
              </a:rPr>
              <a:t>零均值的加性复高斯噪声</a:t>
            </a:r>
            <a:r>
              <a:rPr lang="zh-CN" altLang="en-US" b="0" i="0" dirty="0">
                <a:effectLst/>
                <a:latin typeface="+mn-ea"/>
                <a:ea typeface="+mn-ea"/>
              </a:rPr>
              <a:t>，噪声的方差与源节点的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+mn-ea"/>
                <a:ea typeface="+mn-ea"/>
              </a:rPr>
              <a:t>发射功率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+mn-ea"/>
                <a:ea typeface="+mn-ea"/>
              </a:rPr>
              <a:t>和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+mn-ea"/>
                <a:ea typeface="+mn-ea"/>
              </a:rPr>
              <a:t>损伤程度</a:t>
            </a:r>
            <a:r>
              <a:rPr lang="zh-CN" altLang="en-US" b="0" i="0" dirty="0">
                <a:effectLst/>
                <a:latin typeface="+mn-ea"/>
                <a:ea typeface="+mn-ea"/>
              </a:rPr>
              <a:t>相关。假设中继和用户都遭受失真，则将选择具有</a:t>
            </a:r>
            <a:r>
              <a:rPr lang="zh-CN" altLang="en-US" b="1" i="0" dirty="0">
                <a:effectLst/>
                <a:latin typeface="+mn-ea"/>
                <a:ea typeface="+mn-ea"/>
              </a:rPr>
              <a:t>最佳保密能力</a:t>
            </a:r>
            <a:r>
              <a:rPr lang="zh-CN" altLang="en-US" b="0" i="0" dirty="0">
                <a:effectLst/>
                <a:latin typeface="+mn-ea"/>
                <a:ea typeface="+mn-ea"/>
              </a:rPr>
              <a:t>的中继</a:t>
            </a:r>
            <a:r>
              <a:rPr lang="en-US" altLang="zh-CN" b="0" i="0" dirty="0">
                <a:effectLst/>
                <a:latin typeface="+mn-ea"/>
                <a:ea typeface="+mn-ea"/>
              </a:rPr>
              <a:t>-</a:t>
            </a:r>
            <a:r>
              <a:rPr lang="zh-CN" altLang="en-US" b="0" i="0" dirty="0">
                <a:effectLst/>
                <a:latin typeface="+mn-ea"/>
                <a:ea typeface="+mn-ea"/>
              </a:rPr>
              <a:t>用户对进行保密传输。当损害达到一定水平时，</a:t>
            </a:r>
            <a:r>
              <a:rPr lang="en-US" altLang="zh-CN" b="1" i="0" dirty="0">
                <a:effectLst/>
                <a:latin typeface="+mn-ea"/>
                <a:ea typeface="+mn-ea"/>
              </a:rPr>
              <a:t>SOP</a:t>
            </a:r>
            <a:r>
              <a:rPr lang="zh-CN" altLang="en-US" b="1" i="0" dirty="0">
                <a:effectLst/>
                <a:latin typeface="+mn-ea"/>
                <a:ea typeface="+mn-ea"/>
              </a:rPr>
              <a:t>将稳定在</a:t>
            </a:r>
            <a:r>
              <a:rPr lang="en-US" altLang="zh-CN" b="1" i="0" dirty="0">
                <a:effectLst/>
                <a:latin typeface="+mn-ea"/>
                <a:ea typeface="+mn-ea"/>
              </a:rPr>
              <a:t>1</a:t>
            </a:r>
            <a:r>
              <a:rPr lang="zh-CN" altLang="en-US" b="0" i="0" dirty="0">
                <a:effectLst/>
                <a:latin typeface="+mn-ea"/>
                <a:ea typeface="+mn-ea"/>
              </a:rPr>
              <a:t>，并且损害的阈值是取决于</a:t>
            </a:r>
            <a:r>
              <a:rPr lang="zh-CN" altLang="en-US" b="1" i="0" dirty="0">
                <a:effectLst/>
                <a:latin typeface="+mn-ea"/>
                <a:ea typeface="+mn-ea"/>
              </a:rPr>
              <a:t>目标容量和传输功率</a:t>
            </a:r>
            <a:r>
              <a:rPr lang="zh-CN" altLang="en-US" b="0" i="0" dirty="0">
                <a:effectLst/>
                <a:latin typeface="+mn-ea"/>
                <a:ea typeface="+mn-ea"/>
              </a:rPr>
              <a:t>的变量。保密容量并不总是随着传输功率的增加而增加，因为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+mn-ea"/>
                <a:ea typeface="+mn-ea"/>
              </a:rPr>
              <a:t>失真噪声与传输功率相关</a:t>
            </a:r>
            <a:r>
              <a:rPr lang="zh-CN" altLang="en-US" b="0" i="0" dirty="0">
                <a:solidFill>
                  <a:srgbClr val="C00000"/>
                </a:solidFill>
                <a:effectLst/>
                <a:latin typeface="+mn-ea"/>
                <a:ea typeface="+mn-ea"/>
              </a:rPr>
              <a:t>。</a:t>
            </a:r>
            <a:endParaRPr lang="zh-CN" altLang="en-US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1625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AF44E86-780B-64EC-4C8F-04D0FE448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15888"/>
            <a:ext cx="217011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6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4">
            <a:extLst>
              <a:ext uri="{FF2B5EF4-FFF2-40B4-BE49-F238E27FC236}">
                <a16:creationId xmlns:a16="http://schemas.microsoft.com/office/drawing/2014/main" id="{73C002D3-B0BE-765C-F71B-9A9214DB1436}"/>
              </a:ext>
            </a:extLst>
          </p:cNvPr>
          <p:cNvSpPr/>
          <p:nvPr/>
        </p:nvSpPr>
        <p:spPr>
          <a:xfrm>
            <a:off x="1722438" y="1419227"/>
            <a:ext cx="5801890" cy="625475"/>
          </a:xfrm>
          <a:custGeom>
            <a:avLst/>
            <a:gdLst>
              <a:gd name="connsiteX0" fmla="*/ 0 w 5580684"/>
              <a:gd name="connsiteY0" fmla="*/ 0 h 625205"/>
              <a:gd name="connsiteX1" fmla="*/ 5580684 w 5580684"/>
              <a:gd name="connsiteY1" fmla="*/ 0 h 625205"/>
              <a:gd name="connsiteX2" fmla="*/ 5580684 w 5580684"/>
              <a:gd name="connsiteY2" fmla="*/ 625205 h 625205"/>
              <a:gd name="connsiteX3" fmla="*/ 0 w 5580684"/>
              <a:gd name="connsiteY3" fmla="*/ 625205 h 625205"/>
              <a:gd name="connsiteX4" fmla="*/ 0 w 55806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0684" h="625205">
                <a:moveTo>
                  <a:pt x="0" y="0"/>
                </a:moveTo>
                <a:lnTo>
                  <a:pt x="5580684" y="0"/>
                </a:lnTo>
                <a:lnTo>
                  <a:pt x="55806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8D4270E-767A-2BEA-7F50-848E3BFA1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90" y="1341438"/>
            <a:ext cx="782637" cy="7810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504D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任意多边形: 形状 6">
            <a:extLst>
              <a:ext uri="{FF2B5EF4-FFF2-40B4-BE49-F238E27FC236}">
                <a16:creationId xmlns:a16="http://schemas.microsoft.com/office/drawing/2014/main" id="{F59410F2-040C-3D8C-D438-DA075B0C55C3}"/>
              </a:ext>
            </a:extLst>
          </p:cNvPr>
          <p:cNvSpPr/>
          <p:nvPr/>
        </p:nvSpPr>
        <p:spPr>
          <a:xfrm>
            <a:off x="2267744" y="2605345"/>
            <a:ext cx="5441950" cy="625475"/>
          </a:xfrm>
          <a:custGeom>
            <a:avLst/>
            <a:gdLst>
              <a:gd name="connsiteX0" fmla="*/ 0 w 5222240"/>
              <a:gd name="connsiteY0" fmla="*/ 0 h 625205"/>
              <a:gd name="connsiteX1" fmla="*/ 5222240 w 5222240"/>
              <a:gd name="connsiteY1" fmla="*/ 0 h 625205"/>
              <a:gd name="connsiteX2" fmla="*/ 5222240 w 5222240"/>
              <a:gd name="connsiteY2" fmla="*/ 625205 h 625205"/>
              <a:gd name="connsiteX3" fmla="*/ 0 w 5222240"/>
              <a:gd name="connsiteY3" fmla="*/ 625205 h 625205"/>
              <a:gd name="connsiteX4" fmla="*/ 0 w 52222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2240" h="625205">
                <a:moveTo>
                  <a:pt x="0" y="0"/>
                </a:moveTo>
                <a:lnTo>
                  <a:pt x="5222240" y="0"/>
                </a:lnTo>
                <a:lnTo>
                  <a:pt x="52222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</a:p>
        </p:txBody>
      </p:sp>
      <p:sp>
        <p:nvSpPr>
          <p:cNvPr id="17414" name="椭圆 15">
            <a:extLst>
              <a:ext uri="{FF2B5EF4-FFF2-40B4-BE49-F238E27FC236}">
                <a16:creationId xmlns:a16="http://schemas.microsoft.com/office/drawing/2014/main" id="{886F61FD-8166-DBAA-D724-D7E2A6E8F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219" y="2527555"/>
            <a:ext cx="781050" cy="78105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9BBB59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任意多边形: 形状 10">
            <a:extLst>
              <a:ext uri="{FF2B5EF4-FFF2-40B4-BE49-F238E27FC236}">
                <a16:creationId xmlns:a16="http://schemas.microsoft.com/office/drawing/2014/main" id="{3A0042B5-F78A-D228-5850-9B53AEA0B772}"/>
              </a:ext>
            </a:extLst>
          </p:cNvPr>
          <p:cNvSpPr/>
          <p:nvPr/>
        </p:nvSpPr>
        <p:spPr>
          <a:xfrm>
            <a:off x="1871116" y="5102001"/>
            <a:ext cx="5653212" cy="623888"/>
          </a:xfrm>
          <a:custGeom>
            <a:avLst/>
            <a:gdLst>
              <a:gd name="connsiteX0" fmla="*/ 0 w 5580684"/>
              <a:gd name="connsiteY0" fmla="*/ 0 h 625205"/>
              <a:gd name="connsiteX1" fmla="*/ 5580684 w 5580684"/>
              <a:gd name="connsiteY1" fmla="*/ 0 h 625205"/>
              <a:gd name="connsiteX2" fmla="*/ 5580684 w 5580684"/>
              <a:gd name="connsiteY2" fmla="*/ 625205 h 625205"/>
              <a:gd name="connsiteX3" fmla="*/ 0 w 5580684"/>
              <a:gd name="connsiteY3" fmla="*/ 625205 h 625205"/>
              <a:gd name="connsiteX4" fmla="*/ 0 w 55806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0684" h="625205">
                <a:moveTo>
                  <a:pt x="0" y="0"/>
                </a:moveTo>
                <a:lnTo>
                  <a:pt x="5580684" y="0"/>
                </a:lnTo>
                <a:lnTo>
                  <a:pt x="55806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1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总结思考</a:t>
            </a:r>
          </a:p>
        </p:txBody>
      </p:sp>
      <p:sp>
        <p:nvSpPr>
          <p:cNvPr id="17418" name="椭圆 19">
            <a:extLst>
              <a:ext uri="{FF2B5EF4-FFF2-40B4-BE49-F238E27FC236}">
                <a16:creationId xmlns:a16="http://schemas.microsoft.com/office/drawing/2014/main" id="{EB3561D2-6D44-1307-8348-A6C6BFF42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829" y="5022626"/>
            <a:ext cx="781050" cy="782638"/>
          </a:xfrm>
          <a:prstGeom prst="ellipse">
            <a:avLst/>
          </a:prstGeom>
          <a:solidFill>
            <a:srgbClr val="FFFF00"/>
          </a:solidFill>
          <a:ln w="25400">
            <a:solidFill>
              <a:srgbClr val="4BACC6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22" name="灯片编号占位符 1">
            <a:extLst>
              <a:ext uri="{FF2B5EF4-FFF2-40B4-BE49-F238E27FC236}">
                <a16:creationId xmlns:a16="http://schemas.microsoft.com/office/drawing/2014/main" id="{A27CDAF2-C873-050A-D006-068751F5FB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fld id="{00FE1E99-F946-4A89-B268-4FBE605F6A68}" type="slidenum">
              <a:rPr lang="en-US" altLang="zh-CN"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t>26</a:t>
            </a:fld>
            <a:endParaRPr lang="en-US" altLang="zh-CN" sz="1200" dirty="0">
              <a:solidFill>
                <a:srgbClr val="89898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任意多边形: 形状 8">
            <a:extLst>
              <a:ext uri="{FF2B5EF4-FFF2-40B4-BE49-F238E27FC236}">
                <a16:creationId xmlns:a16="http://schemas.microsoft.com/office/drawing/2014/main" id="{C26BE15E-DE8C-51C7-A305-97F42F3B464E}"/>
              </a:ext>
            </a:extLst>
          </p:cNvPr>
          <p:cNvSpPr/>
          <p:nvPr/>
        </p:nvSpPr>
        <p:spPr>
          <a:xfrm>
            <a:off x="2279774" y="3889448"/>
            <a:ext cx="5429920" cy="623887"/>
          </a:xfrm>
          <a:custGeom>
            <a:avLst/>
            <a:gdLst>
              <a:gd name="connsiteX0" fmla="*/ 0 w 5222240"/>
              <a:gd name="connsiteY0" fmla="*/ 0 h 625205"/>
              <a:gd name="connsiteX1" fmla="*/ 5222240 w 5222240"/>
              <a:gd name="connsiteY1" fmla="*/ 0 h 625205"/>
              <a:gd name="connsiteX2" fmla="*/ 5222240 w 5222240"/>
              <a:gd name="connsiteY2" fmla="*/ 625205 h 625205"/>
              <a:gd name="connsiteX3" fmla="*/ 0 w 5222240"/>
              <a:gd name="connsiteY3" fmla="*/ 625205 h 625205"/>
              <a:gd name="connsiteX4" fmla="*/ 0 w 52222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2240" h="625205">
                <a:moveTo>
                  <a:pt x="0" y="0"/>
                </a:moveTo>
                <a:lnTo>
                  <a:pt x="5222240" y="0"/>
                </a:lnTo>
                <a:lnTo>
                  <a:pt x="52222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面临挑战</a:t>
            </a:r>
          </a:p>
        </p:txBody>
      </p:sp>
      <p:sp>
        <p:nvSpPr>
          <p:cNvPr id="3" name="椭圆 17">
            <a:extLst>
              <a:ext uri="{FF2B5EF4-FFF2-40B4-BE49-F238E27FC236}">
                <a16:creationId xmlns:a16="http://schemas.microsoft.com/office/drawing/2014/main" id="{359614D5-51FE-7738-BA79-B57EDFC38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664" y="3810073"/>
            <a:ext cx="782637" cy="78263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4B3FA7C9-06C8-B768-1C3C-852F70367903}"/>
              </a:ext>
            </a:extLst>
          </p:cNvPr>
          <p:cNvSpPr/>
          <p:nvPr/>
        </p:nvSpPr>
        <p:spPr>
          <a:xfrm>
            <a:off x="-3070225" y="996950"/>
            <a:ext cx="5472113" cy="5472113"/>
          </a:xfrm>
          <a:prstGeom prst="blockArc">
            <a:avLst>
              <a:gd name="adj1" fmla="val 18118247"/>
              <a:gd name="adj2" fmla="val 3429800"/>
              <a:gd name="adj3" fmla="val 0"/>
            </a:avLst>
          </a:prstGeom>
          <a:noFill/>
          <a:ln w="25400" cap="flat" cmpd="sng" algn="ctr">
            <a:solidFill>
              <a:srgbClr val="C0504D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73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74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9" grpId="0" animBg="1"/>
      <p:bldP spid="174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1944216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3049A8-834F-82A5-FA52-D8EE91F59B7C}"/>
              </a:ext>
            </a:extLst>
          </p:cNvPr>
          <p:cNvSpPr txBox="1"/>
          <p:nvPr/>
        </p:nvSpPr>
        <p:spPr>
          <a:xfrm>
            <a:off x="624996" y="1700808"/>
            <a:ext cx="7903790" cy="160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处理卫星</a:t>
            </a:r>
            <a:r>
              <a:rPr lang="zh-CN" altLang="en-US" b="1" dirty="0">
                <a:latin typeface="+mn-ea"/>
                <a:ea typeface="+mn-ea"/>
              </a:rPr>
              <a:t>信道相关性</a:t>
            </a:r>
            <a:r>
              <a:rPr lang="zh-CN" altLang="en-US" dirty="0">
                <a:latin typeface="+mn-ea"/>
                <a:ea typeface="+mn-ea"/>
              </a:rPr>
              <a:t>问题时，通过引入</a:t>
            </a:r>
            <a:r>
              <a:rPr lang="zh-CN" altLang="en-US" b="1" dirty="0">
                <a:latin typeface="+mn-ea"/>
                <a:ea typeface="+mn-ea"/>
              </a:rPr>
              <a:t>中继</a:t>
            </a:r>
            <a:r>
              <a:rPr lang="zh-CN" altLang="en-US" dirty="0">
                <a:latin typeface="+mn-ea"/>
                <a:ea typeface="+mn-ea"/>
              </a:rPr>
              <a:t>，或者</a:t>
            </a:r>
            <a:r>
              <a:rPr lang="zh-CN" altLang="en-US" b="1" dirty="0">
                <a:latin typeface="+mn-ea"/>
                <a:ea typeface="+mn-ea"/>
              </a:rPr>
              <a:t>多波束卫星</a:t>
            </a:r>
            <a:r>
              <a:rPr lang="zh-CN" altLang="en-US" dirty="0">
                <a:latin typeface="+mn-ea"/>
                <a:ea typeface="+mn-ea"/>
              </a:rPr>
              <a:t>的方式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处理</a:t>
            </a:r>
            <a:r>
              <a:rPr lang="zh-CN" altLang="en-US" b="1" dirty="0">
                <a:latin typeface="+mn-ea"/>
                <a:ea typeface="+mn-ea"/>
              </a:rPr>
              <a:t>同信道干扰</a:t>
            </a:r>
            <a:r>
              <a:rPr lang="zh-CN" altLang="en-US" dirty="0">
                <a:latin typeface="+mn-ea"/>
                <a:ea typeface="+mn-ea"/>
              </a:rPr>
              <a:t>问题时，利用</a:t>
            </a:r>
            <a:r>
              <a:rPr lang="zh-CN" altLang="en-US" b="1" dirty="0">
                <a:latin typeface="+mn-ea"/>
                <a:ea typeface="+mn-ea"/>
              </a:rPr>
              <a:t>波束赋形</a:t>
            </a:r>
            <a:r>
              <a:rPr lang="zh-CN" altLang="en-US" dirty="0">
                <a:latin typeface="+mn-ea"/>
                <a:ea typeface="+mn-ea"/>
              </a:rPr>
              <a:t>技术或</a:t>
            </a:r>
            <a:r>
              <a:rPr lang="zh-CN" altLang="en-US" b="1" dirty="0">
                <a:latin typeface="+mn-ea"/>
                <a:ea typeface="+mn-ea"/>
              </a:rPr>
              <a:t>多卫星调度、频谱感知</a:t>
            </a:r>
            <a:endParaRPr lang="en-US" altLang="zh-CN" b="1" dirty="0">
              <a:latin typeface="+mn-ea"/>
              <a:ea typeface="+mn-ea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处理</a:t>
            </a:r>
            <a:r>
              <a:rPr lang="zh-CN" altLang="en-US" b="1" dirty="0">
                <a:latin typeface="+mn-ea"/>
                <a:ea typeface="+mn-ea"/>
              </a:rPr>
              <a:t>多用户和多窃听者</a:t>
            </a:r>
            <a:r>
              <a:rPr lang="zh-CN" altLang="en-US" dirty="0">
                <a:latin typeface="+mn-ea"/>
                <a:ea typeface="+mn-ea"/>
              </a:rPr>
              <a:t>场景时，引入</a:t>
            </a:r>
            <a:r>
              <a:rPr lang="zh-CN" altLang="en-US" b="1" dirty="0">
                <a:latin typeface="+mn-ea"/>
                <a:ea typeface="+mn-ea"/>
              </a:rPr>
              <a:t>中继</a:t>
            </a:r>
            <a:r>
              <a:rPr lang="zh-CN" altLang="en-US" dirty="0">
                <a:latin typeface="+mn-ea"/>
                <a:ea typeface="+mn-ea"/>
              </a:rPr>
              <a:t>，选择最优中继和用户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处理</a:t>
            </a:r>
            <a:r>
              <a:rPr lang="zh-CN" altLang="en-US" b="1" dirty="0">
                <a:latin typeface="+mn-ea"/>
                <a:ea typeface="+mn-ea"/>
              </a:rPr>
              <a:t>不完美</a:t>
            </a:r>
            <a:r>
              <a:rPr lang="en-US" altLang="zh-CN" b="1" dirty="0">
                <a:latin typeface="+mn-ea"/>
                <a:ea typeface="+mn-ea"/>
              </a:rPr>
              <a:t>CSI</a:t>
            </a:r>
            <a:r>
              <a:rPr lang="zh-CN" altLang="en-US" dirty="0">
                <a:latin typeface="+mn-ea"/>
                <a:ea typeface="+mn-ea"/>
              </a:rPr>
              <a:t>时，将问题转化为处理</a:t>
            </a:r>
            <a:r>
              <a:rPr lang="zh-CN" altLang="en-US" b="1" dirty="0">
                <a:latin typeface="+mn-ea"/>
                <a:ea typeface="+mn-ea"/>
              </a:rPr>
              <a:t>不确定性问题</a:t>
            </a: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D63AF71-83E1-5DB2-7319-48E2758659E1}"/>
              </a:ext>
            </a:extLst>
          </p:cNvPr>
          <p:cNvSpPr txBox="1"/>
          <p:nvPr/>
        </p:nvSpPr>
        <p:spPr>
          <a:xfrm>
            <a:off x="624996" y="4160426"/>
            <a:ext cx="7547404" cy="198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如果是空天地一体化网络，三个异构网络具有相同的重要性，该如何建模？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如何用低复杂度的多自由度方法提高系统性能？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窃听者</a:t>
            </a:r>
            <a:r>
              <a:rPr lang="en-US" altLang="zh-CN" dirty="0">
                <a:latin typeface="+mn-ea"/>
                <a:ea typeface="+mn-ea"/>
              </a:rPr>
              <a:t>CSI</a:t>
            </a:r>
            <a:r>
              <a:rPr lang="zh-CN" altLang="en-US" dirty="0">
                <a:latin typeface="+mn-ea"/>
                <a:ea typeface="+mn-ea"/>
              </a:rPr>
              <a:t>未知该如何实现物理层安全？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ECE3BF-08D6-2154-17B9-66A50FDFA886}"/>
              </a:ext>
            </a:extLst>
          </p:cNvPr>
          <p:cNvSpPr/>
          <p:nvPr/>
        </p:nvSpPr>
        <p:spPr>
          <a:xfrm>
            <a:off x="395536" y="3488767"/>
            <a:ext cx="1944216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思考</a:t>
            </a:r>
          </a:p>
        </p:txBody>
      </p:sp>
    </p:spTree>
    <p:extLst>
      <p:ext uri="{BB962C8B-B14F-4D97-AF65-F5344CB8AC3E}">
        <p14:creationId xmlns:p14="http://schemas.microsoft.com/office/powerpoint/2010/main" val="2727358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5">
            <a:extLst>
              <a:ext uri="{FF2B5EF4-FFF2-40B4-BE49-F238E27FC236}">
                <a16:creationId xmlns:a16="http://schemas.microsoft.com/office/drawing/2014/main" id="{6C1B6F5C-829F-4505-B8C3-657AB5886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898" y="3044281"/>
            <a:ext cx="749094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400" b="1" dirty="0">
                <a:latin typeface="+mn-lt"/>
                <a:ea typeface="+mn-ea"/>
                <a:cs typeface="+mn-ea"/>
                <a:sym typeface="+mn-lt"/>
              </a:rPr>
              <a:t>谢 谢！</a:t>
            </a:r>
            <a:endParaRPr lang="en-US" altLang="zh-CN" sz="4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0FCACF-62B8-49DC-BE25-FA73B8F9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000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C1634095-D17E-4AA4-8C29-2711581C8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168" y="122871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背景介绍</a:t>
            </a:r>
          </a:p>
        </p:txBody>
      </p:sp>
      <p:sp>
        <p:nvSpPr>
          <p:cNvPr id="3" name="AutoShape 4" descr="假如美军介入，解放军需要动用多少军事力量才能收复台湾？ - 知乎">
            <a:extLst>
              <a:ext uri="{FF2B5EF4-FFF2-40B4-BE49-F238E27FC236}">
                <a16:creationId xmlns:a16="http://schemas.microsoft.com/office/drawing/2014/main" id="{D5695A37-11EC-F445-467E-57B8BE05DE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1400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D409E902-98AF-EA55-DCFA-987A7240FB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2924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E3BA593-E37E-5A74-26FF-B08F401B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pic>
        <p:nvPicPr>
          <p:cNvPr id="2" name="Picture 2" descr="NIST牵头组建商用卫星利益共同体 推进混合卫星网络安全指南研制-安全客 - 安全资讯平台">
            <a:extLst>
              <a:ext uri="{FF2B5EF4-FFF2-40B4-BE49-F238E27FC236}">
                <a16:creationId xmlns:a16="http://schemas.microsoft.com/office/drawing/2014/main" id="{DB3A0855-857C-4140-6492-22185E776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6"/>
          <a:stretch/>
        </p:blipFill>
        <p:spPr bwMode="auto">
          <a:xfrm>
            <a:off x="788307" y="1420260"/>
            <a:ext cx="3456384" cy="253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A1E06B-468F-9F7B-28A6-BB654D92596A}"/>
              </a:ext>
            </a:extLst>
          </p:cNvPr>
          <p:cNvSpPr txBox="1"/>
          <p:nvPr/>
        </p:nvSpPr>
        <p:spPr>
          <a:xfrm>
            <a:off x="467544" y="4145846"/>
            <a:ext cx="4104456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星地网络的</a:t>
            </a:r>
            <a:r>
              <a:rPr lang="zh-CN" altLang="en-US" sz="1600" b="1" dirty="0">
                <a:latin typeface="+mn-ea"/>
                <a:ea typeface="+mn-ea"/>
                <a:cs typeface="Times New Roman" panose="02020603050405020304" pitchFamily="18" charset="0"/>
              </a:rPr>
              <a:t>异构性、自组织性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，为各种业务和应用的发展提供了帮助。</a:t>
            </a:r>
            <a:endParaRPr lang="en-US" altLang="zh-CN" sz="16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面临许多挑战，如</a:t>
            </a:r>
            <a:r>
              <a:rPr lang="zh-CN" altLang="en-US" sz="1600" b="1" dirty="0">
                <a:latin typeface="+mn-ea"/>
                <a:ea typeface="+mn-ea"/>
                <a:cs typeface="Times New Roman" panose="02020603050405020304" pitchFamily="18" charset="0"/>
              </a:rPr>
              <a:t>资源分配和管理、功率控制、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安全</a:t>
            </a:r>
            <a:r>
              <a:rPr lang="zh-CN" altLang="en-US" sz="1600" b="1" dirty="0">
                <a:latin typeface="+mn-ea"/>
                <a:ea typeface="+mn-ea"/>
                <a:cs typeface="Times New Roman" panose="02020603050405020304" pitchFamily="18" charset="0"/>
              </a:rPr>
              <a:t>传输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等。</a:t>
            </a:r>
            <a:endParaRPr lang="en-US" altLang="zh-CN" sz="16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由于无线信道</a:t>
            </a:r>
            <a:r>
              <a:rPr lang="zh-CN" altLang="zh-CN" sz="1600" b="1" dirty="0">
                <a:latin typeface="+mn-ea"/>
                <a:ea typeface="+mn-ea"/>
                <a:cs typeface="Times New Roman" panose="02020603050405020304" pitchFamily="18" charset="0"/>
              </a:rPr>
              <a:t>开放性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1600" b="1" dirty="0">
                <a:latin typeface="+mn-ea"/>
                <a:ea typeface="+mn-ea"/>
                <a:cs typeface="Times New Roman" panose="02020603050405020304" pitchFamily="18" charset="0"/>
              </a:rPr>
              <a:t>广播覆盖范围广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的特点，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卫星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通信容易受到</a:t>
            </a:r>
            <a:r>
              <a:rPr lang="zh-CN" altLang="zh-CN" sz="16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窃听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威胁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30" name="Picture 6" descr="众议录：《网络安全法》给网络空间安全带来新的春天-钱江潮评_浙江在线评论">
            <a:extLst>
              <a:ext uri="{FF2B5EF4-FFF2-40B4-BE49-F238E27FC236}">
                <a16:creationId xmlns:a16="http://schemas.microsoft.com/office/drawing/2014/main" id="{97C07283-3F89-2053-7540-B4C0AD37F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/>
          <a:stretch/>
        </p:blipFill>
        <p:spPr bwMode="auto">
          <a:xfrm>
            <a:off x="5022619" y="1420260"/>
            <a:ext cx="3456384" cy="253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57B313-FB81-34CF-DCCA-25D938132581}"/>
              </a:ext>
            </a:extLst>
          </p:cNvPr>
          <p:cNvSpPr txBox="1"/>
          <p:nvPr/>
        </p:nvSpPr>
        <p:spPr>
          <a:xfrm>
            <a:off x="4604756" y="4079544"/>
            <a:ext cx="4215715" cy="23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传统的基于密钥体系的安全→加密解密计算成本高，密钥管理困难→量子计算残酷破解的风险。</a:t>
            </a:r>
            <a:endParaRPr lang="en-US" altLang="zh-CN" sz="16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物理层安全（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PLS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）基于无线信道特性的</a:t>
            </a:r>
            <a:r>
              <a:rPr lang="zh-CN" altLang="en-US" sz="1600" b="1" dirty="0">
                <a:latin typeface="+mn-ea"/>
                <a:ea typeface="+mn-ea"/>
                <a:cs typeface="Times New Roman" panose="02020603050405020304" pitchFamily="18" charset="0"/>
              </a:rPr>
              <a:t>天然随机性和复杂性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，无需加密。</a:t>
            </a:r>
            <a:endParaRPr lang="en-US" altLang="zh-CN" sz="16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物理层安全可以作为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CCSDS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架构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b="1" dirty="0">
                <a:latin typeface="+mn-ea"/>
                <a:ea typeface="+mn-ea"/>
                <a:cs typeface="Times New Roman" panose="02020603050405020304" pitchFamily="18" charset="0"/>
              </a:rPr>
              <a:t>底层安全层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，而无需改变上层协议和整体架构。</a:t>
            </a:r>
            <a:endParaRPr lang="en-US" altLang="zh-CN" sz="16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关键指标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B9D3AE-DC2D-C08E-EBCC-D9B6BD3E7218}"/>
                  </a:ext>
                </a:extLst>
              </p:cNvPr>
              <p:cNvSpPr txBox="1"/>
              <p:nvPr/>
            </p:nvSpPr>
            <p:spPr>
              <a:xfrm>
                <a:off x="4870128" y="2686130"/>
                <a:ext cx="4320480" cy="1705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安全容量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</m:sup>
                    </m:sSup>
                  </m:oMath>
                </a14:m>
                <a:endParaRPr lang="en-US" altLang="zh-CN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𝑆𝐼𝑁𝑅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m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(1+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𝑆𝐼𝑁𝑅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0B9D3AE-DC2D-C08E-EBCC-D9B6BD3E7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128" y="2686130"/>
                <a:ext cx="4320480" cy="1705403"/>
              </a:xfrm>
              <a:prstGeom prst="rect">
                <a:avLst/>
              </a:prstGeom>
              <a:blipFill>
                <a:blip r:embed="rId3"/>
                <a:stretch>
                  <a:fillRect l="-1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1141C4-C63D-94C8-3582-CC6CA1FC896A}"/>
                  </a:ext>
                </a:extLst>
              </p:cNvPr>
              <p:cNvSpPr txBox="1"/>
              <p:nvPr/>
            </p:nvSpPr>
            <p:spPr>
              <a:xfrm>
                <a:off x="5374184" y="3550226"/>
                <a:ext cx="3312368" cy="87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：主信道的信道容量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：窃听信道的信道容量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81141C4-C63D-94C8-3582-CC6CA1FC8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184" y="3550226"/>
                <a:ext cx="3312368" cy="874407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9A45B6-A5B3-CB76-52E1-CCE7D08ACAC2}"/>
                  </a:ext>
                </a:extLst>
              </p:cNvPr>
              <p:cNvSpPr txBox="1"/>
              <p:nvPr/>
            </p:nvSpPr>
            <p:spPr>
              <a:xfrm>
                <a:off x="4798120" y="4571836"/>
                <a:ext cx="432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安全中断概率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SOP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P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19A45B6-A5B3-CB76-52E1-CCE7D08AC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120" y="4571836"/>
                <a:ext cx="4320480" cy="369332"/>
              </a:xfrm>
              <a:prstGeom prst="rect">
                <a:avLst/>
              </a:prstGeom>
              <a:blipFill>
                <a:blip r:embed="rId5"/>
                <a:stretch>
                  <a:fillRect l="-112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9">
            <a:extLst>
              <a:ext uri="{FF2B5EF4-FFF2-40B4-BE49-F238E27FC236}">
                <a16:creationId xmlns:a16="http://schemas.microsoft.com/office/drawing/2014/main" id="{1466179F-8092-EFF0-F687-D6DEE19FB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739560-EAE3-3FF0-CE91-6FE1B5208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50717"/>
            <a:ext cx="4991826" cy="30243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AF44E86-780B-64EC-4C8F-04D0FE448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15888"/>
            <a:ext cx="2170112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汇报提纲</a:t>
            </a:r>
            <a:endParaRPr lang="zh-CN" altLang="en-US" sz="1600" b="1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4">
            <a:extLst>
              <a:ext uri="{FF2B5EF4-FFF2-40B4-BE49-F238E27FC236}">
                <a16:creationId xmlns:a16="http://schemas.microsoft.com/office/drawing/2014/main" id="{73C002D3-B0BE-765C-F71B-9A9214DB1436}"/>
              </a:ext>
            </a:extLst>
          </p:cNvPr>
          <p:cNvSpPr/>
          <p:nvPr/>
        </p:nvSpPr>
        <p:spPr>
          <a:xfrm>
            <a:off x="1722438" y="1419227"/>
            <a:ext cx="5801890" cy="625475"/>
          </a:xfrm>
          <a:custGeom>
            <a:avLst/>
            <a:gdLst>
              <a:gd name="connsiteX0" fmla="*/ 0 w 5580684"/>
              <a:gd name="connsiteY0" fmla="*/ 0 h 625205"/>
              <a:gd name="connsiteX1" fmla="*/ 5580684 w 5580684"/>
              <a:gd name="connsiteY1" fmla="*/ 0 h 625205"/>
              <a:gd name="connsiteX2" fmla="*/ 5580684 w 5580684"/>
              <a:gd name="connsiteY2" fmla="*/ 625205 h 625205"/>
              <a:gd name="connsiteX3" fmla="*/ 0 w 5580684"/>
              <a:gd name="connsiteY3" fmla="*/ 625205 h 625205"/>
              <a:gd name="connsiteX4" fmla="*/ 0 w 55806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0684" h="625205">
                <a:moveTo>
                  <a:pt x="0" y="0"/>
                </a:moveTo>
                <a:lnTo>
                  <a:pt x="5580684" y="0"/>
                </a:lnTo>
                <a:lnTo>
                  <a:pt x="55806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C0504D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8D4270E-767A-2BEA-7F50-848E3BFA1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90" y="1341438"/>
            <a:ext cx="782637" cy="781050"/>
          </a:xfrm>
          <a:prstGeom prst="ellipse">
            <a:avLst/>
          </a:prstGeom>
          <a:solidFill>
            <a:schemeClr val="bg1"/>
          </a:solidFill>
          <a:ln w="25400">
            <a:solidFill>
              <a:srgbClr val="C0504D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任意多边形: 形状 6">
            <a:extLst>
              <a:ext uri="{FF2B5EF4-FFF2-40B4-BE49-F238E27FC236}">
                <a16:creationId xmlns:a16="http://schemas.microsoft.com/office/drawing/2014/main" id="{F59410F2-040C-3D8C-D438-DA075B0C55C3}"/>
              </a:ext>
            </a:extLst>
          </p:cNvPr>
          <p:cNvSpPr/>
          <p:nvPr/>
        </p:nvSpPr>
        <p:spPr>
          <a:xfrm>
            <a:off x="2267744" y="2605345"/>
            <a:ext cx="5441950" cy="625475"/>
          </a:xfrm>
          <a:custGeom>
            <a:avLst/>
            <a:gdLst>
              <a:gd name="connsiteX0" fmla="*/ 0 w 5222240"/>
              <a:gd name="connsiteY0" fmla="*/ 0 h 625205"/>
              <a:gd name="connsiteX1" fmla="*/ 5222240 w 5222240"/>
              <a:gd name="connsiteY1" fmla="*/ 0 h 625205"/>
              <a:gd name="connsiteX2" fmla="*/ 5222240 w 5222240"/>
              <a:gd name="connsiteY2" fmla="*/ 625205 h 625205"/>
              <a:gd name="connsiteX3" fmla="*/ 0 w 5222240"/>
              <a:gd name="connsiteY3" fmla="*/ 625205 h 625205"/>
              <a:gd name="connsiteX4" fmla="*/ 0 w 52222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2240" h="625205">
                <a:moveTo>
                  <a:pt x="0" y="0"/>
                </a:moveTo>
                <a:lnTo>
                  <a:pt x="5222240" y="0"/>
                </a:lnTo>
                <a:lnTo>
                  <a:pt x="52222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9BBB59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100" b="1" kern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</a:t>
            </a:r>
          </a:p>
        </p:txBody>
      </p:sp>
      <p:sp>
        <p:nvSpPr>
          <p:cNvPr id="17414" name="椭圆 15">
            <a:extLst>
              <a:ext uri="{FF2B5EF4-FFF2-40B4-BE49-F238E27FC236}">
                <a16:creationId xmlns:a16="http://schemas.microsoft.com/office/drawing/2014/main" id="{886F61FD-8166-DBAA-D724-D7E2A6E8F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219" y="2527555"/>
            <a:ext cx="781050" cy="781050"/>
          </a:xfrm>
          <a:prstGeom prst="ellipse">
            <a:avLst/>
          </a:prstGeom>
          <a:solidFill>
            <a:srgbClr val="FFFF00"/>
          </a:solidFill>
          <a:ln w="25400">
            <a:solidFill>
              <a:srgbClr val="9BBB59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任意多边形: 形状 8">
            <a:extLst>
              <a:ext uri="{FF2B5EF4-FFF2-40B4-BE49-F238E27FC236}">
                <a16:creationId xmlns:a16="http://schemas.microsoft.com/office/drawing/2014/main" id="{24D9283A-E609-2B31-99B7-97EEF0FB03B6}"/>
              </a:ext>
            </a:extLst>
          </p:cNvPr>
          <p:cNvSpPr/>
          <p:nvPr/>
        </p:nvSpPr>
        <p:spPr>
          <a:xfrm>
            <a:off x="2279774" y="3889448"/>
            <a:ext cx="5429920" cy="623887"/>
          </a:xfrm>
          <a:custGeom>
            <a:avLst/>
            <a:gdLst>
              <a:gd name="connsiteX0" fmla="*/ 0 w 5222240"/>
              <a:gd name="connsiteY0" fmla="*/ 0 h 625205"/>
              <a:gd name="connsiteX1" fmla="*/ 5222240 w 5222240"/>
              <a:gd name="connsiteY1" fmla="*/ 0 h 625205"/>
              <a:gd name="connsiteX2" fmla="*/ 5222240 w 5222240"/>
              <a:gd name="connsiteY2" fmla="*/ 625205 h 625205"/>
              <a:gd name="connsiteX3" fmla="*/ 0 w 5222240"/>
              <a:gd name="connsiteY3" fmla="*/ 625205 h 625205"/>
              <a:gd name="connsiteX4" fmla="*/ 0 w 5222240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2240" h="625205">
                <a:moveTo>
                  <a:pt x="0" y="0"/>
                </a:moveTo>
                <a:lnTo>
                  <a:pt x="5222240" y="0"/>
                </a:lnTo>
                <a:lnTo>
                  <a:pt x="5222240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8064A2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面临挑战</a:t>
            </a:r>
          </a:p>
        </p:txBody>
      </p:sp>
      <p:sp>
        <p:nvSpPr>
          <p:cNvPr id="17416" name="椭圆 17">
            <a:extLst>
              <a:ext uri="{FF2B5EF4-FFF2-40B4-BE49-F238E27FC236}">
                <a16:creationId xmlns:a16="http://schemas.microsoft.com/office/drawing/2014/main" id="{E50E1E7D-B850-AA61-161A-D7C3DB72A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664" y="3810073"/>
            <a:ext cx="782637" cy="782637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064A2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任意多边形: 形状 10">
            <a:extLst>
              <a:ext uri="{FF2B5EF4-FFF2-40B4-BE49-F238E27FC236}">
                <a16:creationId xmlns:a16="http://schemas.microsoft.com/office/drawing/2014/main" id="{3A0042B5-F78A-D228-5850-9B53AEA0B772}"/>
              </a:ext>
            </a:extLst>
          </p:cNvPr>
          <p:cNvSpPr/>
          <p:nvPr/>
        </p:nvSpPr>
        <p:spPr>
          <a:xfrm>
            <a:off x="1871116" y="5102001"/>
            <a:ext cx="5653212" cy="623888"/>
          </a:xfrm>
          <a:custGeom>
            <a:avLst/>
            <a:gdLst>
              <a:gd name="connsiteX0" fmla="*/ 0 w 5580684"/>
              <a:gd name="connsiteY0" fmla="*/ 0 h 625205"/>
              <a:gd name="connsiteX1" fmla="*/ 5580684 w 5580684"/>
              <a:gd name="connsiteY1" fmla="*/ 0 h 625205"/>
              <a:gd name="connsiteX2" fmla="*/ 5580684 w 5580684"/>
              <a:gd name="connsiteY2" fmla="*/ 625205 h 625205"/>
              <a:gd name="connsiteX3" fmla="*/ 0 w 5580684"/>
              <a:gd name="connsiteY3" fmla="*/ 625205 h 625205"/>
              <a:gd name="connsiteX4" fmla="*/ 0 w 5580684"/>
              <a:gd name="connsiteY4" fmla="*/ 0 h 62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0684" h="625205">
                <a:moveTo>
                  <a:pt x="0" y="0"/>
                </a:moveTo>
                <a:lnTo>
                  <a:pt x="5580684" y="0"/>
                </a:lnTo>
                <a:lnTo>
                  <a:pt x="5580684" y="625205"/>
                </a:lnTo>
                <a:lnTo>
                  <a:pt x="0" y="625205"/>
                </a:lnTo>
                <a:lnTo>
                  <a:pt x="0" y="0"/>
                </a:lnTo>
                <a:close/>
              </a:path>
            </a:pathLst>
          </a:custGeom>
          <a:solidFill>
            <a:srgbClr val="4BACC6"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  <p:txBody>
          <a:bodyPr lIns="496257" tIns="78740" rIns="78740" bIns="78740" spcCol="1270" anchor="ctr"/>
          <a:lstStyle/>
          <a:p>
            <a:pPr defTabSz="1377950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r>
              <a:rPr lang="en-US" altLang="zh-CN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1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总结思考</a:t>
            </a:r>
          </a:p>
        </p:txBody>
      </p:sp>
      <p:sp>
        <p:nvSpPr>
          <p:cNvPr id="17418" name="椭圆 19">
            <a:extLst>
              <a:ext uri="{FF2B5EF4-FFF2-40B4-BE49-F238E27FC236}">
                <a16:creationId xmlns:a16="http://schemas.microsoft.com/office/drawing/2014/main" id="{EB3561D2-6D44-1307-8348-A6C6BFF42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829" y="5022626"/>
            <a:ext cx="781050" cy="78263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4BACC6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空心弧 21">
            <a:extLst>
              <a:ext uri="{FF2B5EF4-FFF2-40B4-BE49-F238E27FC236}">
                <a16:creationId xmlns:a16="http://schemas.microsoft.com/office/drawing/2014/main" id="{4B3FA7C9-06C8-B768-1C3C-852F70367903}"/>
              </a:ext>
            </a:extLst>
          </p:cNvPr>
          <p:cNvSpPr/>
          <p:nvPr/>
        </p:nvSpPr>
        <p:spPr>
          <a:xfrm>
            <a:off x="-3070225" y="996950"/>
            <a:ext cx="5472113" cy="5472113"/>
          </a:xfrm>
          <a:prstGeom prst="blockArc">
            <a:avLst>
              <a:gd name="adj1" fmla="val 18118247"/>
              <a:gd name="adj2" fmla="val 3429800"/>
              <a:gd name="adj3" fmla="val 0"/>
            </a:avLst>
          </a:prstGeom>
          <a:noFill/>
          <a:ln w="25400" cap="flat" cmpd="sng" algn="ctr">
            <a:solidFill>
              <a:srgbClr val="C0504D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422" name="灯片编号占位符 1">
            <a:extLst>
              <a:ext uri="{FF2B5EF4-FFF2-40B4-BE49-F238E27FC236}">
                <a16:creationId xmlns:a16="http://schemas.microsoft.com/office/drawing/2014/main" id="{A27CDAF2-C873-050A-D006-068751F5FB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fld id="{00FE1E99-F946-4A89-B268-4FBE605F6A68}" type="slidenum">
              <a:rPr lang="en-US" altLang="zh-CN"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t>5</a:t>
            </a:fld>
            <a:endParaRPr lang="en-US" altLang="zh-CN" sz="1200" dirty="0">
              <a:solidFill>
                <a:srgbClr val="89898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990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74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5" grpId="0" animBg="1"/>
      <p:bldP spid="174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研究方向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8997F53-C6FB-D377-C715-710D203AB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08" y="2119171"/>
            <a:ext cx="3877444" cy="341003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370742-9EC3-35E3-4E6A-4BD007A069A2}"/>
              </a:ext>
            </a:extLst>
          </p:cNvPr>
          <p:cNvSpPr txBox="1"/>
          <p:nvPr/>
        </p:nvSpPr>
        <p:spPr>
          <a:xfrm>
            <a:off x="539552" y="1124744"/>
            <a:ext cx="835292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主要研究方向：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资源分配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波束成形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节点选择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以及基于以上策略的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DD4373-6D76-359D-CDB4-526C8E2002D0}"/>
              </a:ext>
            </a:extLst>
          </p:cNvPr>
          <p:cNvSpPr/>
          <p:nvPr/>
        </p:nvSpPr>
        <p:spPr>
          <a:xfrm>
            <a:off x="539552" y="1765723"/>
            <a:ext cx="1944216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安全资源分配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9FA88BA-EB6F-B264-C3A3-9A266328F69C}"/>
              </a:ext>
            </a:extLst>
          </p:cNvPr>
          <p:cNvSpPr txBox="1"/>
          <p:nvPr/>
        </p:nvSpPr>
        <p:spPr>
          <a:xfrm>
            <a:off x="467544" y="2349255"/>
            <a:ext cx="5760640" cy="293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频谱、功率资源有限。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研究方向：认知无线网络中进行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动态频谱分配；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之间功率分配（卫星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基站）；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波束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干扰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之间的功率分配。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：多模终端接入选择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功率分配→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最大化用户的和安全容量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约束条件：每条链路最低通信容量、接入点的最大发射功率、一个时间点每个用户只有一个接入点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5A214A-63FE-A1AC-DC09-D7A2E067CDB6}"/>
              </a:ext>
            </a:extLst>
          </p:cNvPr>
          <p:cNvSpPr txBox="1"/>
          <p:nvPr/>
        </p:nvSpPr>
        <p:spPr>
          <a:xfrm>
            <a:off x="467544" y="6094457"/>
            <a:ext cx="815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[2]Zhaowei Wang, </a:t>
            </a:r>
            <a:r>
              <a:rPr lang="en-US" altLang="zh-CN" sz="1200" dirty="0" err="1"/>
              <a:t>Zhisheng</a:t>
            </a:r>
            <a:r>
              <a:rPr lang="en-US" altLang="zh-CN" sz="1200" dirty="0"/>
              <a:t> Yin, </a:t>
            </a:r>
            <a:r>
              <a:rPr lang="en-US" altLang="zh-CN" sz="1200" dirty="0" err="1"/>
              <a:t>Xiucheng</a:t>
            </a:r>
            <a:r>
              <a:rPr lang="en-US" altLang="zh-CN" sz="1200" dirty="0"/>
              <a:t> Wang, Nan Cheng, Yuan Zhang, Tom H. Luan (2023). Label-free Deep Learning Driven Secure Access Selection in Space-Air-Ground Integrated Networks. IEEE Global Communications Conference.</a:t>
            </a:r>
            <a:endParaRPr lang="zh-CN" altLang="en-US" sz="1200" dirty="0"/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C384A5B-2CC0-C169-46A3-2B53FF810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b="9142"/>
          <a:stretch/>
        </p:blipFill>
        <p:spPr>
          <a:xfrm>
            <a:off x="6113412" y="2119171"/>
            <a:ext cx="3131840" cy="2936402"/>
          </a:xfrm>
          <a:prstGeom prst="rect">
            <a:avLst/>
          </a:prstGeom>
        </p:spPr>
      </p:pic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F52E1593-8EE7-54BA-F969-09B1DC568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889106"/>
              </p:ext>
            </p:extLst>
          </p:nvPr>
        </p:nvGraphicFramePr>
        <p:xfrm>
          <a:off x="4832002" y="1661442"/>
          <a:ext cx="4413250" cy="428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2719800" imgH="2642760" progId="Equation.AxMath">
                  <p:embed/>
                </p:oleObj>
              </mc:Choice>
              <mc:Fallback>
                <p:oleObj name="AxMath" r:id="rId5" imgW="2719800" imgH="2642760" progId="Equation.AxMath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F52E1593-8EE7-54BA-F969-09B1DC568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32002" y="1661442"/>
                        <a:ext cx="4413250" cy="428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10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研究方向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1944216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波束成形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86C979-702F-34DA-5915-08EE327D88F2}"/>
              </a:ext>
            </a:extLst>
          </p:cNvPr>
          <p:cNvSpPr txBox="1"/>
          <p:nvPr/>
        </p:nvSpPr>
        <p:spPr>
          <a:xfrm>
            <a:off x="323528" y="1700808"/>
            <a:ext cx="5256584" cy="185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主要技术：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Zero-forcing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MRT beamforming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和人工噪声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MU-MISO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的协同波束赋形，充分利用同信道干扰，不同程度影响主信道窃听信道→最大化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的和安全速率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971B4F-8457-B3F3-4B12-F1FF854D0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04" y="980729"/>
            <a:ext cx="3532267" cy="26639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349FA4-BAEF-5C74-7171-B09424A90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44" y="3717032"/>
            <a:ext cx="3225574" cy="22882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E1DE510-3AED-F27F-E87E-95F452240AA5}"/>
              </a:ext>
            </a:extLst>
          </p:cNvPr>
          <p:cNvSpPr txBox="1"/>
          <p:nvPr/>
        </p:nvSpPr>
        <p:spPr>
          <a:xfrm>
            <a:off x="251520" y="6021288"/>
            <a:ext cx="820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effectLst/>
                <a:latin typeface="-apple-system"/>
              </a:rPr>
              <a:t>[3]Zhaowei Wang, </a:t>
            </a:r>
            <a:r>
              <a:rPr lang="en-US" altLang="zh-CN" sz="1400" b="0" i="0" dirty="0" err="1">
                <a:effectLst/>
                <a:latin typeface="-apple-system"/>
              </a:rPr>
              <a:t>Zhisheng</a:t>
            </a:r>
            <a:r>
              <a:rPr lang="en-US" altLang="zh-CN" sz="1400" b="0" i="0" dirty="0">
                <a:effectLst/>
                <a:latin typeface="-apple-system"/>
              </a:rPr>
              <a:t> Yin, </a:t>
            </a:r>
            <a:r>
              <a:rPr lang="en-US" altLang="zh-CN" sz="1400" b="0" i="0" dirty="0" err="1">
                <a:effectLst/>
                <a:latin typeface="-apple-system"/>
              </a:rPr>
              <a:t>Xiucheng</a:t>
            </a:r>
            <a:r>
              <a:rPr lang="en-US" altLang="zh-CN" sz="1400" b="0" i="0" dirty="0">
                <a:effectLst/>
                <a:latin typeface="-apple-system"/>
              </a:rPr>
              <a:t> Wang, Nan Cheng, </a:t>
            </a:r>
            <a:r>
              <a:rPr lang="en-US" altLang="zh-CN" sz="1400" b="0" i="0" dirty="0" err="1">
                <a:effectLst/>
                <a:latin typeface="-apple-system"/>
              </a:rPr>
              <a:t>Yunchao</a:t>
            </a:r>
            <a:r>
              <a:rPr lang="en-US" altLang="zh-CN" sz="1400" b="0" i="0" dirty="0">
                <a:effectLst/>
                <a:latin typeface="-apple-system"/>
              </a:rPr>
              <a:t> Song, and Tom H. Luan (2023). CNN-Based Synergetic Beamforming for Symbiotic Secure Transmissions in Integrated Satellite-Terrestrial Network. IEEE International Conference on Communication Technology</a:t>
            </a:r>
            <a:endParaRPr lang="zh-CN" altLang="en-US" sz="1400" dirty="0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E9FB805-C2FD-7255-D4E8-F5E5B5AF5C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444260"/>
              </p:ext>
            </p:extLst>
          </p:nvPr>
        </p:nvGraphicFramePr>
        <p:xfrm>
          <a:off x="1187624" y="3619016"/>
          <a:ext cx="2511735" cy="2402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xMath" r:id="rId5" imgW="1266840" imgH="1225080" progId="Equation.AxMath">
                  <p:embed/>
                </p:oleObj>
              </mc:Choice>
              <mc:Fallback>
                <p:oleObj name="AxMath" r:id="rId5" imgW="1266840" imgH="1225080" progId="Equation.AxMat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9E9FB805-C2FD-7255-D4E8-F5E5B5AF5C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619016"/>
                        <a:ext cx="2511735" cy="24022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32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D894AA-77A9-69F7-8059-9F7145722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8" r="2912"/>
          <a:stretch/>
        </p:blipFill>
        <p:spPr>
          <a:xfrm>
            <a:off x="5594108" y="2466190"/>
            <a:ext cx="3258416" cy="2474978"/>
          </a:xfrm>
          <a:prstGeom prst="rect">
            <a:avLst/>
          </a:prstGeom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研究方向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1944216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节点选择与调度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086C979-702F-34DA-5915-08EE327D88F2}"/>
                  </a:ext>
                </a:extLst>
              </p:cNvPr>
              <p:cNvSpPr txBox="1"/>
              <p:nvPr/>
            </p:nvSpPr>
            <p:spPr>
              <a:xfrm>
                <a:off x="323528" y="1848662"/>
                <a:ext cx="5256584" cy="3596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4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多用户和中继→空间分集→提高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性能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4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多用户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：多个用户的分布提供了空间分集。基于高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安全容量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的原则选择用户。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4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多中继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：中继节点地理位置的随机性可以看作是空间分集，通过中继节点的选择来最大化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端到端的安全容量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4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合作干扰方案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：不可信中继作为干扰节点，发送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或其他友好干扰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4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[4]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：两阶段安全：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𝑆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086C979-702F-34DA-5915-08EE327D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848662"/>
                <a:ext cx="5256584" cy="3596562"/>
              </a:xfrm>
              <a:prstGeom prst="rect">
                <a:avLst/>
              </a:prstGeom>
              <a:blipFill>
                <a:blip r:embed="rId4"/>
                <a:stretch>
                  <a:fillRect l="-696" r="-464" b="-1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E1DE510-3AED-F27F-E87E-95F452240AA5}"/>
              </a:ext>
            </a:extLst>
          </p:cNvPr>
          <p:cNvSpPr txBox="1"/>
          <p:nvPr/>
        </p:nvSpPr>
        <p:spPr>
          <a:xfrm>
            <a:off x="309532" y="6165304"/>
            <a:ext cx="793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0" i="0" dirty="0">
                <a:effectLst/>
                <a:latin typeface="+mn-ea"/>
                <a:ea typeface="+mn-ea"/>
              </a:rPr>
              <a:t>[4]</a:t>
            </a:r>
            <a:r>
              <a:rPr lang="en-US" altLang="zh-CN" sz="1200" dirty="0">
                <a:latin typeface="+mn-ea"/>
                <a:ea typeface="+mn-ea"/>
              </a:rPr>
              <a:t> S. Yan, X. Wang, Z. Li, B. Li and Z. Fei, "Cooperative jamming for physical layer security in hybrid satellite terrestrial relay networks," in China Communications, vol. 16, no. 12, pp. 154-164, Dec. 2019, </a:t>
            </a:r>
            <a:r>
              <a:rPr lang="en-US" altLang="zh-CN" sz="1200" dirty="0" err="1">
                <a:latin typeface="+mn-ea"/>
                <a:ea typeface="+mn-ea"/>
              </a:rPr>
              <a:t>doi</a:t>
            </a:r>
            <a:r>
              <a:rPr lang="en-US" altLang="zh-CN" sz="1200" dirty="0">
                <a:latin typeface="+mn-ea"/>
                <a:ea typeface="+mn-ea"/>
              </a:rPr>
              <a:t>: 10.23919/JCC.2019.12.012.</a:t>
            </a:r>
            <a:endParaRPr lang="zh-CN" altLang="en-US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130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D894AA-77A9-69F7-8059-9F7145722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8" r="2912"/>
          <a:stretch/>
        </p:blipFill>
        <p:spPr>
          <a:xfrm>
            <a:off x="5644443" y="1281077"/>
            <a:ext cx="3112239" cy="2363947"/>
          </a:xfrm>
          <a:prstGeom prst="rect">
            <a:avLst/>
          </a:prstGeom>
        </p:spPr>
      </p:pic>
      <p:sp>
        <p:nvSpPr>
          <p:cNvPr id="27651" name="Rectangle 2">
            <a:extLst>
              <a:ext uri="{FF2B5EF4-FFF2-40B4-BE49-F238E27FC236}">
                <a16:creationId xmlns:a16="http://schemas.microsoft.com/office/drawing/2014/main" id="{BD051B51-CBF5-429A-AFA2-F486D9C89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5888"/>
            <a:ext cx="3898900" cy="444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FFFF00"/>
                </a:solidFill>
                <a:latin typeface="+mn-lt"/>
                <a:ea typeface="+mn-ea"/>
                <a:cs typeface="+mn-ea"/>
                <a:sym typeface="+mn-lt"/>
              </a:rPr>
              <a:t>研究方向</a:t>
            </a:r>
            <a:endParaRPr lang="zh-CN" altLang="en-US" sz="1600" b="1" dirty="0">
              <a:solidFill>
                <a:srgbClr val="FFFF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灯片编号占位符 9">
            <a:extLst>
              <a:ext uri="{FF2B5EF4-FFF2-40B4-BE49-F238E27FC236}">
                <a16:creationId xmlns:a16="http://schemas.microsoft.com/office/drawing/2014/main" id="{822FFFE3-94B2-4924-8213-8DD48839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</p:spPr>
        <p:txBody>
          <a:bodyPr/>
          <a:lstStyle/>
          <a:p>
            <a:pPr>
              <a:defRPr/>
            </a:pPr>
            <a:fld id="{EE0211D8-238C-453C-9526-5C2894D60B7F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C806D6-C570-822A-D78E-C9A2068B6B9F}"/>
              </a:ext>
            </a:extLst>
          </p:cNvPr>
          <p:cNvSpPr/>
          <p:nvPr/>
        </p:nvSpPr>
        <p:spPr>
          <a:xfrm>
            <a:off x="395536" y="1175438"/>
            <a:ext cx="1944216" cy="4533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节点选择与调度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086C979-702F-34DA-5915-08EE327D88F2}"/>
                  </a:ext>
                </a:extLst>
              </p:cNvPr>
              <p:cNvSpPr txBox="1"/>
              <p:nvPr/>
            </p:nvSpPr>
            <p:spPr>
              <a:xfrm>
                <a:off x="323528" y="1700808"/>
                <a:ext cx="5256584" cy="2984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[4]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：两阶段安全：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𝑆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𝑆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,2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第一阶段：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MRT 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第二阶段：启发式次优算法（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MRT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null-space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插值法（边界迭代搜索）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086C979-702F-34DA-5915-08EE327D8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700808"/>
                <a:ext cx="5256584" cy="2984407"/>
              </a:xfrm>
              <a:prstGeom prst="rect">
                <a:avLst/>
              </a:prstGeom>
              <a:blipFill>
                <a:blip r:embed="rId4"/>
                <a:stretch>
                  <a:fillRect l="-696" r="-464" b="-2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6FB87EA-59DD-E268-3FAC-3F5DD4B16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694" y="5025780"/>
            <a:ext cx="2946551" cy="6413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C827EA6-1583-D6E4-5BD4-6FD52FC167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860" b="54794"/>
          <a:stretch/>
        </p:blipFill>
        <p:spPr>
          <a:xfrm>
            <a:off x="1284096" y="2524510"/>
            <a:ext cx="1237440" cy="6522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4A72D2-4579-AECA-3DA3-4D1B08C44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840" y="2636912"/>
            <a:ext cx="1584176" cy="58124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CA0CF3-F4D5-94A6-D7D5-D0F2032E7A36}"/>
              </a:ext>
            </a:extLst>
          </p:cNvPr>
          <p:cNvSpPr txBox="1"/>
          <p:nvPr/>
        </p:nvSpPr>
        <p:spPr>
          <a:xfrm>
            <a:off x="742272" y="2743468"/>
            <a:ext cx="79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n-ea"/>
                <a:ea typeface="+mn-ea"/>
              </a:rPr>
              <a:t>S-R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64403F-AA4B-700F-8C19-278050496C09}"/>
              </a:ext>
            </a:extLst>
          </p:cNvPr>
          <p:cNvSpPr txBox="1"/>
          <p:nvPr/>
        </p:nvSpPr>
        <p:spPr>
          <a:xfrm>
            <a:off x="2620913" y="2733809"/>
            <a:ext cx="79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n-ea"/>
                <a:ea typeface="+mn-ea"/>
              </a:rPr>
              <a:t>S-E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8C88B3-6D83-4195-B369-556B2B9D47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896"/>
          <a:stretch/>
        </p:blipFill>
        <p:spPr>
          <a:xfrm>
            <a:off x="742272" y="3262067"/>
            <a:ext cx="2140460" cy="6105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F0845A7-D5D0-B041-D47E-DC0EE692282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6145"/>
          <a:stretch/>
        </p:blipFill>
        <p:spPr>
          <a:xfrm>
            <a:off x="1151620" y="4666582"/>
            <a:ext cx="1800200" cy="6263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E0B40E2-5E29-4959-45F4-604072016C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8689"/>
          <a:stretch/>
        </p:blipFill>
        <p:spPr>
          <a:xfrm>
            <a:off x="1139636" y="5349260"/>
            <a:ext cx="1854215" cy="60767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D0C0AF9-C9F3-615C-4F64-23AA78621D81}"/>
              </a:ext>
            </a:extLst>
          </p:cNvPr>
          <p:cNvSpPr txBox="1"/>
          <p:nvPr/>
        </p:nvSpPr>
        <p:spPr>
          <a:xfrm>
            <a:off x="611560" y="4830468"/>
            <a:ext cx="79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n-ea"/>
                <a:ea typeface="+mn-ea"/>
              </a:rPr>
              <a:t>R-D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69F1F15-CB33-4968-2981-5D1012DFB711}"/>
              </a:ext>
            </a:extLst>
          </p:cNvPr>
          <p:cNvSpPr txBox="1"/>
          <p:nvPr/>
        </p:nvSpPr>
        <p:spPr>
          <a:xfrm>
            <a:off x="611560" y="5500345"/>
            <a:ext cx="798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+mn-ea"/>
                <a:ea typeface="+mn-ea"/>
              </a:rPr>
              <a:t>R-E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6C2FD53-2955-D867-AFBE-49A81685A0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00" b="3329"/>
          <a:stretch/>
        </p:blipFill>
        <p:spPr>
          <a:xfrm>
            <a:off x="5640756" y="3711199"/>
            <a:ext cx="3112238" cy="23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83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ziskk1p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16745</TotalTime>
  <Words>2268</Words>
  <Application>Microsoft Office PowerPoint</Application>
  <PresentationFormat>全屏显示(4:3)</PresentationFormat>
  <Paragraphs>257</Paragraphs>
  <Slides>28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-apple-system</vt:lpstr>
      <vt:lpstr>Söhne</vt:lpstr>
      <vt:lpstr>等线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默认设计模板</vt:lpstr>
      <vt:lpstr>1_Office 主题</vt:lpstr>
      <vt:lpstr>2_Office 主题</vt:lpstr>
      <vt:lpstr>3_Office 主题</vt:lpstr>
      <vt:lpstr>4_Office 主题</vt:lpstr>
      <vt:lpstr>1_默认设计模板</vt:lpstr>
      <vt:lpstr>AxMath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毓真 侯</cp:lastModifiedBy>
  <cp:revision>769</cp:revision>
  <dcterms:created xsi:type="dcterms:W3CDTF">2014-03-21T03:02:44Z</dcterms:created>
  <dcterms:modified xsi:type="dcterms:W3CDTF">2024-03-13T14:53:28Z</dcterms:modified>
</cp:coreProperties>
</file>